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5"/>
  </p:sldMasterIdLst>
  <p:notesMasterIdLst>
    <p:notesMasterId r:id="rId11"/>
  </p:notesMasterIdLst>
  <p:handoutMasterIdLst>
    <p:handoutMasterId r:id="rId12"/>
  </p:handoutMasterIdLst>
  <p:sldIdLst>
    <p:sldId id="377" r:id="rId6"/>
    <p:sldId id="486" r:id="rId7"/>
    <p:sldId id="488" r:id="rId8"/>
    <p:sldId id="487" r:id="rId9"/>
    <p:sldId id="351" r:id="rId10"/>
  </p:sldIdLst>
  <p:sldSz cx="12192000" cy="6858000"/>
  <p:notesSz cx="6950075" cy="9236075"/>
  <p:defaultTextStyle>
    <a:defPPr>
      <a:defRPr lang="en-US"/>
    </a:defPPr>
    <a:lvl1pPr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ci Henshaw" initials="SH" lastIdx="3" clrIdx="0">
    <p:extLst>
      <p:ext uri="{19B8F6BF-5375-455C-9EA6-DF929625EA0E}">
        <p15:presenceInfo xmlns:p15="http://schemas.microsoft.com/office/powerpoint/2012/main" userId="S-1-5-21-884636382-3532462272-1381336-57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00"/>
    <a:srgbClr val="0000CC"/>
    <a:srgbClr val="CCECFF"/>
    <a:srgbClr val="66FF66"/>
    <a:srgbClr val="000000"/>
    <a:srgbClr val="CC3300"/>
    <a:srgbClr val="121292"/>
    <a:srgbClr val="66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6" autoAdjust="0"/>
    <p:restoredTop sz="95624" autoAdjust="0"/>
  </p:normalViewPr>
  <p:slideViewPr>
    <p:cSldViewPr>
      <p:cViewPr varScale="1">
        <p:scale>
          <a:sx n="108" d="100"/>
          <a:sy n="108" d="100"/>
        </p:scale>
        <p:origin x="516" y="11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6" d="100"/>
          <a:sy n="86"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699" cy="463407"/>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sz="quarter" idx="1"/>
          </p:nvPr>
        </p:nvSpPr>
        <p:spPr>
          <a:xfrm>
            <a:off x="3936768" y="2"/>
            <a:ext cx="3011699" cy="463407"/>
          </a:xfrm>
          <a:prstGeom prst="rect">
            <a:avLst/>
          </a:prstGeom>
        </p:spPr>
        <p:txBody>
          <a:bodyPr vert="horz" lIns="92487" tIns="46244" rIns="92487" bIns="46244" rtlCol="0"/>
          <a:lstStyle>
            <a:lvl1pPr algn="r">
              <a:defRPr sz="1200"/>
            </a:lvl1pPr>
          </a:lstStyle>
          <a:p>
            <a:fld id="{2A000AB2-F0E1-42F0-B40F-BC1EB496E598}" type="datetimeFigureOut">
              <a:rPr lang="en-US" smtClean="0"/>
              <a:t>6/10/2024</a:t>
            </a:fld>
            <a:endParaRPr lang="en-US" dirty="0"/>
          </a:p>
        </p:txBody>
      </p:sp>
      <p:sp>
        <p:nvSpPr>
          <p:cNvPr id="4" name="Footer Placeholder 3"/>
          <p:cNvSpPr>
            <a:spLocks noGrp="1"/>
          </p:cNvSpPr>
          <p:nvPr>
            <p:ph type="ftr" sz="quarter" idx="2"/>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6"/>
          </a:xfrm>
          <a:prstGeom prst="rect">
            <a:avLst/>
          </a:prstGeom>
        </p:spPr>
        <p:txBody>
          <a:bodyPr vert="horz" lIns="92487" tIns="46244" rIns="92487" bIns="46244" rtlCol="0" anchor="b"/>
          <a:lstStyle>
            <a:lvl1pPr algn="r">
              <a:defRPr sz="1200"/>
            </a:lvl1pPr>
          </a:lstStyle>
          <a:p>
            <a:fld id="{33C749E1-5ABC-4649-B947-AE67221AD492}" type="slidenum">
              <a:rPr lang="en-US" smtClean="0"/>
              <a:t>‹#›</a:t>
            </a:fld>
            <a:endParaRPr lang="en-US" dirty="0"/>
          </a:p>
        </p:txBody>
      </p:sp>
    </p:spTree>
    <p:extLst>
      <p:ext uri="{BB962C8B-B14F-4D97-AF65-F5344CB8AC3E}">
        <p14:creationId xmlns:p14="http://schemas.microsoft.com/office/powerpoint/2010/main" val="3272997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eaLnBrk="1" hangingPunct="1">
              <a:defRPr sz="1200">
                <a:solidFill>
                  <a:schemeClr val="tx1"/>
                </a:solidFill>
                <a:latin typeface="Times New Roman" pitchFamily="18" charset="0"/>
                <a:ea typeface="+mn-ea"/>
              </a:defRPr>
            </a:lvl1pPr>
          </a:lstStyle>
          <a:p>
            <a:pPr>
              <a:defRPr/>
            </a:pPr>
            <a:endParaRPr lang="en-US" dirty="0"/>
          </a:p>
        </p:txBody>
      </p:sp>
      <p:sp>
        <p:nvSpPr>
          <p:cNvPr id="17411" name="Rectangle 3"/>
          <p:cNvSpPr>
            <a:spLocks noGrp="1" noChangeArrowheads="1"/>
          </p:cNvSpPr>
          <p:nvPr>
            <p:ph type="dt"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eaLnBrk="1" hangingPunct="1">
              <a:defRPr sz="1200">
                <a:solidFill>
                  <a:schemeClr val="tx1"/>
                </a:solidFill>
                <a:latin typeface="Times New Roman" pitchFamily="18" charset="0"/>
                <a:ea typeface="+mn-ea"/>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eaLnBrk="1" hangingPunct="1">
              <a:defRPr sz="1200">
                <a:solidFill>
                  <a:schemeClr val="tx1"/>
                </a:solidFill>
                <a:latin typeface="Times New Roman" pitchFamily="18" charset="0"/>
                <a:ea typeface="+mn-ea"/>
              </a:defRPr>
            </a:lvl1pPr>
          </a:lstStyle>
          <a:p>
            <a:pPr>
              <a:defRPr/>
            </a:pPr>
            <a:endParaRPr lang="en-US" dirty="0"/>
          </a:p>
        </p:txBody>
      </p:sp>
      <p:sp>
        <p:nvSpPr>
          <p:cNvPr id="17415" name="Rectangle 7"/>
          <p:cNvSpPr>
            <a:spLocks noGrp="1" noChangeArrowheads="1"/>
          </p:cNvSpPr>
          <p:nvPr>
            <p:ph type="sldNum" sz="quarter" idx="5"/>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eaLnBrk="1" hangingPunct="1">
              <a:defRPr sz="1200" smtClean="0">
                <a:solidFill>
                  <a:schemeClr val="tx1"/>
                </a:solidFill>
              </a:defRPr>
            </a:lvl1pPr>
          </a:lstStyle>
          <a:p>
            <a:pPr>
              <a:defRPr/>
            </a:pPr>
            <a:fld id="{FA572DFE-432F-4468-8E5A-7E4A7B070AA9}" type="slidenum">
              <a:rPr lang="en-US" altLang="en-US"/>
              <a:pPr>
                <a:defRPr/>
              </a:pPr>
              <a:t>‹#›</a:t>
            </a:fld>
            <a:endParaRPr lang="en-US" altLang="en-US" dirty="0"/>
          </a:p>
        </p:txBody>
      </p:sp>
    </p:spTree>
    <p:extLst>
      <p:ext uri="{BB962C8B-B14F-4D97-AF65-F5344CB8AC3E}">
        <p14:creationId xmlns:p14="http://schemas.microsoft.com/office/powerpoint/2010/main" val="927379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7_Title Slide">
    <p:bg>
      <p:bgPr>
        <a:solidFill>
          <a:srgbClr val="FFFFCC"/>
        </a:solidFill>
        <a:effectLst/>
      </p:bgPr>
    </p:bg>
    <p:spTree>
      <p:nvGrpSpPr>
        <p:cNvPr id="1" name=""/>
        <p:cNvGrpSpPr/>
        <p:nvPr/>
      </p:nvGrpSpPr>
      <p:grpSpPr>
        <a:xfrm>
          <a:off x="0" y="0"/>
          <a:ext cx="0" cy="0"/>
          <a:chOff x="0" y="0"/>
          <a:chExt cx="0" cy="0"/>
        </a:xfrm>
      </p:grpSpPr>
      <p:sp>
        <p:nvSpPr>
          <p:cNvPr id="12" name="Frame 11"/>
          <p:cNvSpPr/>
          <p:nvPr/>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11" name="Frame 10"/>
          <p:cNvSpPr/>
          <p:nvPr userDrawn="1"/>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pic>
        <p:nvPicPr>
          <p:cNvPr id="19" name="Picture 18" descr="fluvanna seal - transparent"/>
          <p:cNvPicPr>
            <a:picLocks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743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5"/>
          <p:cNvSpPr>
            <a:spLocks noGrp="1" noChangeArrowheads="1"/>
          </p:cNvSpPr>
          <p:nvPr>
            <p:ph type="subTitle" idx="1"/>
          </p:nvPr>
        </p:nvSpPr>
        <p:spPr>
          <a:xfrm>
            <a:off x="1590354" y="4038781"/>
            <a:ext cx="9011292" cy="533219"/>
          </a:xfr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sz="2400"/>
            </a:lvl1pPr>
          </a:lstStyle>
          <a:p>
            <a:pPr lvl="0"/>
            <a:r>
              <a:rPr lang="en-US" noProof="0"/>
              <a:t>Click to edit Master subtitle style</a:t>
            </a:r>
            <a:endParaRPr lang="en-US" noProof="0" dirty="0"/>
          </a:p>
        </p:txBody>
      </p:sp>
      <p:sp>
        <p:nvSpPr>
          <p:cNvPr id="14" name="Rectangle 4"/>
          <p:cNvSpPr>
            <a:spLocks noGrp="1" noChangeArrowheads="1"/>
          </p:cNvSpPr>
          <p:nvPr>
            <p:ph type="title"/>
          </p:nvPr>
        </p:nvSpPr>
        <p:spPr bwMode="auto">
          <a:xfrm>
            <a:off x="1584374" y="2856498"/>
            <a:ext cx="9023253" cy="1145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4800" cap="small" baseline="0"/>
            </a:lvl1pPr>
          </a:lstStyle>
          <a:p>
            <a:pPr lvl="0"/>
            <a:r>
              <a:rPr lang="en-US" dirty="0"/>
              <a:t>Click to edit Master title style</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16981" y="2753721"/>
            <a:ext cx="1517479" cy="1350557"/>
          </a:xfrm>
          <a:prstGeom prst="rect">
            <a:avLst/>
          </a:prstGeom>
        </p:spPr>
      </p:pic>
      <p:pic>
        <p:nvPicPr>
          <p:cNvPr id="22" name="Picture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02702" y="4648200"/>
            <a:ext cx="4074098" cy="1425824"/>
          </a:xfrm>
          <a:prstGeom prst="rect">
            <a:avLst/>
          </a:prstGeom>
          <a:ln>
            <a:noFill/>
          </a:ln>
          <a:effectLst>
            <a:outerShdw blurRad="190500" algn="tl" rotWithShape="0">
              <a:srgbClr val="000000">
                <a:alpha val="70000"/>
              </a:srgbClr>
            </a:outerShdw>
          </a:effectLst>
        </p:spPr>
      </p:pic>
      <p:pic>
        <p:nvPicPr>
          <p:cNvPr id="23" name="Picture 22"/>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239000" y="836625"/>
            <a:ext cx="4150136" cy="1443155"/>
          </a:xfrm>
          <a:prstGeom prst="rect">
            <a:avLst/>
          </a:prstGeom>
          <a:ln>
            <a:noFill/>
          </a:ln>
          <a:effectLst>
            <a:outerShdw blurRad="190500" algn="tl" rotWithShape="0">
              <a:srgbClr val="000000">
                <a:alpha val="70000"/>
              </a:srgbClr>
            </a:outerShdw>
          </a:effectLst>
        </p:spPr>
      </p:pic>
      <p:pic>
        <p:nvPicPr>
          <p:cNvPr id="24" name="Picture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802702" y="869645"/>
            <a:ext cx="4074098" cy="1377113"/>
          </a:xfrm>
          <a:prstGeom prst="rect">
            <a:avLst/>
          </a:prstGeom>
          <a:ln>
            <a:noFill/>
          </a:ln>
          <a:effectLst>
            <a:outerShdw blurRad="190500" algn="tl" rotWithShape="0">
              <a:srgbClr val="000000">
                <a:alpha val="70000"/>
              </a:srgbClr>
            </a:outerShdw>
          </a:effectLst>
        </p:spPr>
      </p:pic>
      <p:pic>
        <p:nvPicPr>
          <p:cNvPr id="25" name="Picture 24"/>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239000" y="4660188"/>
            <a:ext cx="4150136" cy="141383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699840099"/>
      </p:ext>
    </p:extLst>
  </p:cSld>
  <p:clrMapOvr>
    <a:overrideClrMapping bg1="lt1" tx1="dk1" bg2="lt2" tx2="dk2" accent1="accent1" accent2="accent2" accent3="accent3" accent4="accent4" accent5="accent5" accent6="accent6" hlink="hlink" folHlink="folHlink"/>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63600" y="228600"/>
            <a:ext cx="10464800" cy="762000"/>
          </a:xfrm>
        </p:spPr>
        <p:txBody>
          <a:bodyPr/>
          <a:lstStyle/>
          <a:p>
            <a:r>
              <a:rPr lang="en-US"/>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A3A87DEF-DCEB-4DBE-990E-05D9F9113729}" type="slidenum">
              <a:rPr lang="en-US" altLang="en-US" b="1" smtClean="0"/>
              <a:pPr>
                <a:defRPr/>
              </a:pPr>
              <a:t>‹#›</a:t>
            </a:fld>
            <a:endParaRPr lang="en-US" altLang="en-US" b="1" dirty="0"/>
          </a:p>
        </p:txBody>
      </p:sp>
    </p:spTree>
    <p:extLst>
      <p:ext uri="{BB962C8B-B14F-4D97-AF65-F5344CB8AC3E}">
        <p14:creationId xmlns:p14="http://schemas.microsoft.com/office/powerpoint/2010/main" val="3933662478"/>
      </p:ext>
    </p:extLst>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2066926"/>
            <a:ext cx="10363200" cy="1362075"/>
          </a:xfrm>
        </p:spPr>
        <p:txBody>
          <a:bodyPr anchor="ctr"/>
          <a:lstStyle>
            <a:lvl1pPr algn="l">
              <a:defRPr sz="4000" b="1" cap="all">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4138614"/>
            <a:ext cx="10363200" cy="1500187"/>
          </a:xfrm>
        </p:spPr>
        <p:txBody>
          <a:bodyPr anchor="ctr"/>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DFD938-80AB-4106-896C-F796B3FBD142}" type="slidenum">
              <a:rPr lang="en-US" altLang="en-US" b="1" smtClean="0"/>
              <a:pPr>
                <a:defRPr/>
              </a:pPr>
              <a:t>‹#›</a:t>
            </a:fld>
            <a:endParaRPr lang="en-US" altLang="en-US" b="1" dirty="0"/>
          </a:p>
        </p:txBody>
      </p:sp>
    </p:spTree>
    <p:extLst>
      <p:ext uri="{BB962C8B-B14F-4D97-AF65-F5344CB8AC3E}">
        <p14:creationId xmlns:p14="http://schemas.microsoft.com/office/powerpoint/2010/main" val="2220315376"/>
      </p:ext>
    </p:extLst>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9_Title Slide">
    <p:bg>
      <p:bgPr>
        <a:solidFill>
          <a:srgbClr val="FFFFCC"/>
        </a:solidFill>
        <a:effectLst/>
      </p:bgPr>
    </p:bg>
    <p:spTree>
      <p:nvGrpSpPr>
        <p:cNvPr id="1" name=""/>
        <p:cNvGrpSpPr/>
        <p:nvPr/>
      </p:nvGrpSpPr>
      <p:grpSpPr>
        <a:xfrm>
          <a:off x="0" y="0"/>
          <a:ext cx="0" cy="0"/>
          <a:chOff x="0" y="0"/>
          <a:chExt cx="0" cy="0"/>
        </a:xfrm>
      </p:grpSpPr>
      <p:sp>
        <p:nvSpPr>
          <p:cNvPr id="12" name="Frame 11"/>
          <p:cNvSpPr/>
          <p:nvPr/>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22533" name="Rectangle 5"/>
          <p:cNvSpPr>
            <a:spLocks noGrp="1" noChangeArrowheads="1"/>
          </p:cNvSpPr>
          <p:nvPr>
            <p:ph type="subTitle" idx="1"/>
          </p:nvPr>
        </p:nvSpPr>
        <p:spPr>
          <a:xfrm>
            <a:off x="1590354" y="4038600"/>
            <a:ext cx="9011292" cy="533219"/>
          </a:xfr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sz="2400"/>
            </a:lvl1pPr>
          </a:lstStyle>
          <a:p>
            <a:pPr lvl="0"/>
            <a:r>
              <a:rPr lang="en-US" noProof="0"/>
              <a:t>Click to edit Master subtitle style</a:t>
            </a:r>
            <a:endParaRPr lang="en-US" noProof="0" dirty="0"/>
          </a:p>
        </p:txBody>
      </p:sp>
      <p:sp>
        <p:nvSpPr>
          <p:cNvPr id="14" name="Rectangle 4"/>
          <p:cNvSpPr>
            <a:spLocks noGrp="1" noChangeArrowheads="1"/>
          </p:cNvSpPr>
          <p:nvPr>
            <p:ph type="title"/>
          </p:nvPr>
        </p:nvSpPr>
        <p:spPr bwMode="auto">
          <a:xfrm>
            <a:off x="1584374" y="2856498"/>
            <a:ext cx="9023253" cy="1145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4800" cap="small" baseline="0"/>
            </a:lvl1pPr>
          </a:lstStyle>
          <a:p>
            <a:pPr lvl="0"/>
            <a:r>
              <a:rPr lang="en-US" dirty="0"/>
              <a:t>Click to edit Master title style</a:t>
            </a:r>
          </a:p>
        </p:txBody>
      </p:sp>
      <p:sp>
        <p:nvSpPr>
          <p:cNvPr id="11" name="Frame 10"/>
          <p:cNvSpPr/>
          <p:nvPr userDrawn="1"/>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pic>
        <p:nvPicPr>
          <p:cNvPr id="19" name="Picture 18" descr="fluvanna seal - transparent"/>
          <p:cNvPicPr>
            <a:picLocks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2743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62000" y="800790"/>
            <a:ext cx="4100124" cy="1514824"/>
          </a:xfrm>
          <a:prstGeom prst="rect">
            <a:avLst/>
          </a:prstGeom>
          <a:ln>
            <a:noFill/>
          </a:ln>
          <a:effectLst>
            <a:outerShdw blurRad="50800" dist="38100" dir="2700000" algn="tl" rotWithShape="0">
              <a:prstClr val="black">
                <a:alpha val="40000"/>
              </a:prstClr>
            </a:outerShdw>
          </a:effectLst>
        </p:spPr>
      </p:pic>
      <p:pic>
        <p:nvPicPr>
          <p:cNvPr id="3" name="Picture 2"/>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156778" y="800790"/>
            <a:ext cx="4273222" cy="1464993"/>
          </a:xfrm>
          <a:prstGeom prst="rect">
            <a:avLst/>
          </a:prstGeom>
          <a:ln>
            <a:noFill/>
          </a:ln>
          <a:effectLst>
            <a:outerShdw blurRad="50800" dist="38100" dir="8100000" algn="tr" rotWithShape="0">
              <a:prstClr val="black">
                <a:alpha val="40000"/>
              </a:prstClr>
            </a:outerShdw>
          </a:effectLst>
        </p:spPr>
      </p:pic>
      <p:pic>
        <p:nvPicPr>
          <p:cNvPr id="4" name="Picture 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62000" y="4660188"/>
            <a:ext cx="4100124" cy="1413836"/>
          </a:xfrm>
          <a:prstGeom prst="rect">
            <a:avLst/>
          </a:prstGeom>
          <a:effectLst>
            <a:outerShdw blurRad="50800" dist="38100" dir="18900000" algn="bl" rotWithShape="0">
              <a:prstClr val="black">
                <a:alpha val="40000"/>
              </a:prstClr>
            </a:outerShdw>
          </a:effectLst>
        </p:spPr>
      </p:pic>
      <p:pic>
        <p:nvPicPr>
          <p:cNvPr id="5" name="Picture 4"/>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7156778" y="4590458"/>
            <a:ext cx="4273222" cy="1483566"/>
          </a:xfrm>
          <a:prstGeom prst="rect">
            <a:avLst/>
          </a:prstGeom>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855230122"/>
      </p:ext>
    </p:extLst>
  </p:cSld>
  <p:clrMapOvr>
    <a:overrideClrMapping bg1="lt1" tx1="dk1" bg2="lt2" tx2="dk2" accent1="accent1" accent2="accent2" accent3="accent3" accent4="accent4" accent5="accent5" accent6="accent6" hlink="hlink" folHlink="folHlink"/>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5_Title Slide">
    <p:bg>
      <p:bgPr>
        <a:solidFill>
          <a:srgbClr val="FFFFCC"/>
        </a:solidFill>
        <a:effectLst/>
      </p:bgPr>
    </p:bg>
    <p:spTree>
      <p:nvGrpSpPr>
        <p:cNvPr id="1" name=""/>
        <p:cNvGrpSpPr/>
        <p:nvPr/>
      </p:nvGrpSpPr>
      <p:grpSpPr>
        <a:xfrm>
          <a:off x="0" y="0"/>
          <a:ext cx="0" cy="0"/>
          <a:chOff x="0" y="0"/>
          <a:chExt cx="0" cy="0"/>
        </a:xfrm>
      </p:grpSpPr>
      <p:sp>
        <p:nvSpPr>
          <p:cNvPr id="4" name="Oval 3"/>
          <p:cNvSpPr/>
          <p:nvPr userDrawn="1"/>
        </p:nvSpPr>
        <p:spPr bwMode="auto">
          <a:xfrm>
            <a:off x="3810000" y="1143000"/>
            <a:ext cx="4572000" cy="4572000"/>
          </a:xfrm>
          <a:prstGeom prst="ellipse">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12" name="Frame 11"/>
          <p:cNvSpPr/>
          <p:nvPr/>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13" name="Frame 12"/>
          <p:cNvSpPr/>
          <p:nvPr userDrawn="1"/>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22533" name="Rectangle 5"/>
          <p:cNvSpPr>
            <a:spLocks noGrp="1" noChangeArrowheads="1"/>
          </p:cNvSpPr>
          <p:nvPr>
            <p:ph type="subTitle" idx="1"/>
          </p:nvPr>
        </p:nvSpPr>
        <p:spPr>
          <a:xfrm>
            <a:off x="1232312" y="6271459"/>
            <a:ext cx="9727372" cy="586541"/>
          </a:xfr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sz="2400">
                <a:solidFill>
                  <a:schemeClr val="bg1"/>
                </a:solidFill>
              </a:defRPr>
            </a:lvl1pPr>
          </a:lstStyle>
          <a:p>
            <a:pPr lvl="0"/>
            <a:r>
              <a:rPr lang="en-US" noProof="0" dirty="0"/>
              <a:t>Click to edit Master subtitle style</a:t>
            </a:r>
          </a:p>
        </p:txBody>
      </p:sp>
      <p:pic>
        <p:nvPicPr>
          <p:cNvPr id="3" name="Picture 2"/>
          <p:cNvPicPr>
            <a:picLocks noChangeAspect="1"/>
          </p:cNvPicPr>
          <p:nvPr userDrawn="1"/>
        </p:nvPicPr>
        <p:blipFill>
          <a:blip r:embed="rId2">
            <a:clrChange>
              <a:clrFrom>
                <a:srgbClr val="FFFFFF"/>
              </a:clrFrom>
              <a:clrTo>
                <a:srgbClr val="FFFFFF">
                  <a:alpha val="0"/>
                </a:srgbClr>
              </a:clrTo>
            </a:clrChange>
          </a:blip>
          <a:stretch>
            <a:fillRect/>
          </a:stretch>
        </p:blipFill>
        <p:spPr>
          <a:xfrm>
            <a:off x="3657903" y="1066800"/>
            <a:ext cx="4876190" cy="4876190"/>
          </a:xfrm>
          <a:prstGeom prst="rect">
            <a:avLst/>
          </a:prstGeom>
        </p:spPr>
      </p:pic>
      <p:sp>
        <p:nvSpPr>
          <p:cNvPr id="14" name="Rectangle 4"/>
          <p:cNvSpPr>
            <a:spLocks noGrp="1" noChangeArrowheads="1"/>
          </p:cNvSpPr>
          <p:nvPr>
            <p:ph type="title" hasCustomPrompt="1"/>
          </p:nvPr>
        </p:nvSpPr>
        <p:spPr bwMode="auto">
          <a:xfrm>
            <a:off x="2197505" y="2780347"/>
            <a:ext cx="7796986" cy="1297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4400" cap="small" baseline="0"/>
            </a:lvl1pPr>
          </a:lstStyle>
          <a:p>
            <a:pPr lvl="0"/>
            <a:r>
              <a:rPr lang="en-US" dirty="0"/>
              <a:t>Planning Director’s Report</a:t>
            </a:r>
          </a:p>
        </p:txBody>
      </p:sp>
    </p:spTree>
    <p:extLst>
      <p:ext uri="{BB962C8B-B14F-4D97-AF65-F5344CB8AC3E}">
        <p14:creationId xmlns:p14="http://schemas.microsoft.com/office/powerpoint/2010/main" val="2312537535"/>
      </p:ext>
    </p:extLst>
  </p:cSld>
  <p:clrMapOvr>
    <a:overrideClrMapping bg1="lt1" tx1="dk1" bg2="lt2" tx2="dk2" accent1="accent1" accent2="accent2" accent3="accent3" accent4="accent4" accent5="accent5" accent6="accent6" hlink="hlink" folHlink="folHlink"/>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0_Title Slide">
    <p:bg>
      <p:bgPr>
        <a:solidFill>
          <a:srgbClr val="FFFFCC"/>
        </a:solidFill>
        <a:effectLst/>
      </p:bgPr>
    </p:bg>
    <p:spTree>
      <p:nvGrpSpPr>
        <p:cNvPr id="1" name=""/>
        <p:cNvGrpSpPr/>
        <p:nvPr/>
      </p:nvGrpSpPr>
      <p:grpSpPr>
        <a:xfrm>
          <a:off x="0" y="0"/>
          <a:ext cx="0" cy="0"/>
          <a:chOff x="0" y="0"/>
          <a:chExt cx="0" cy="0"/>
        </a:xfrm>
      </p:grpSpPr>
      <p:sp>
        <p:nvSpPr>
          <p:cNvPr id="12" name="Frame 11"/>
          <p:cNvSpPr/>
          <p:nvPr/>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sp>
        <p:nvSpPr>
          <p:cNvPr id="14" name="Rectangle 4"/>
          <p:cNvSpPr>
            <a:spLocks noGrp="1" noChangeArrowheads="1"/>
          </p:cNvSpPr>
          <p:nvPr>
            <p:ph type="title"/>
          </p:nvPr>
        </p:nvSpPr>
        <p:spPr bwMode="auto">
          <a:xfrm>
            <a:off x="2197507" y="1052905"/>
            <a:ext cx="7796986" cy="1297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4400" cap="small" baseline="0"/>
            </a:lvl1pPr>
          </a:lstStyle>
          <a:p>
            <a:pPr lvl="0"/>
            <a:r>
              <a:rPr lang="en-US" dirty="0"/>
              <a:t>Click to edit Master title style</a:t>
            </a:r>
          </a:p>
        </p:txBody>
      </p:sp>
      <p:sp>
        <p:nvSpPr>
          <p:cNvPr id="13" name="Frame 12"/>
          <p:cNvSpPr/>
          <p:nvPr userDrawn="1"/>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bg1"/>
              </a:solidFill>
              <a:effectLst/>
              <a:latin typeface="Times New Roman" pitchFamily="18" charset="0"/>
            </a:endParaRPr>
          </a:p>
        </p:txBody>
      </p:sp>
      <p:pic>
        <p:nvPicPr>
          <p:cNvPr id="24" name="Picture 23" descr="fluvanna seal - transparent"/>
          <p:cNvPicPr>
            <a:picLocks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62000" y="100926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906000" y="1009260"/>
            <a:ext cx="1517479" cy="1350557"/>
          </a:xfrm>
          <a:prstGeom prst="rect">
            <a:avLst/>
          </a:prstGeom>
        </p:spPr>
      </p:pic>
      <p:sp>
        <p:nvSpPr>
          <p:cNvPr id="22533" name="Rectangle 5"/>
          <p:cNvSpPr>
            <a:spLocks noGrp="1" noChangeArrowheads="1"/>
          </p:cNvSpPr>
          <p:nvPr>
            <p:ph type="subTitle" idx="1"/>
          </p:nvPr>
        </p:nvSpPr>
        <p:spPr>
          <a:xfrm>
            <a:off x="1232312" y="6271459"/>
            <a:ext cx="9727372" cy="586541"/>
          </a:xfr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sz="2400">
                <a:solidFill>
                  <a:schemeClr val="bg1"/>
                </a:solidFill>
              </a:defRPr>
            </a:lvl1pPr>
          </a:lstStyle>
          <a:p>
            <a:pPr lvl="0"/>
            <a:r>
              <a:rPr lang="en-US" noProof="0"/>
              <a:t>Click to edit Master subtitle style</a:t>
            </a:r>
            <a:endParaRPr lang="en-US" noProof="0" dirty="0"/>
          </a:p>
        </p:txBody>
      </p:sp>
      <p:grpSp>
        <p:nvGrpSpPr>
          <p:cNvPr id="2" name="Group 1"/>
          <p:cNvGrpSpPr/>
          <p:nvPr userDrawn="1"/>
        </p:nvGrpSpPr>
        <p:grpSpPr>
          <a:xfrm>
            <a:off x="1673389" y="2819400"/>
            <a:ext cx="8845222" cy="3161610"/>
            <a:chOff x="1594178" y="2895600"/>
            <a:chExt cx="8845222" cy="3161610"/>
          </a:xfrm>
        </p:grpSpPr>
        <p:pic>
          <p:nvPicPr>
            <p:cNvPr id="16" name="Picture 1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594178" y="2895600"/>
              <a:ext cx="4100124" cy="1514824"/>
            </a:xfrm>
            <a:prstGeom prst="rect">
              <a:avLst/>
            </a:prstGeom>
            <a:ln>
              <a:noFill/>
            </a:ln>
            <a:effectLst>
              <a:outerShdw blurRad="50800" dist="38100" dir="2700000" algn="tl" rotWithShape="0">
                <a:prstClr val="black">
                  <a:alpha val="40000"/>
                </a:prstClr>
              </a:outerShdw>
            </a:effectLst>
          </p:spPr>
        </p:pic>
        <p:pic>
          <p:nvPicPr>
            <p:cNvPr id="21" name="Picture 20"/>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166178" y="2895600"/>
              <a:ext cx="4273222" cy="1464993"/>
            </a:xfrm>
            <a:prstGeom prst="rect">
              <a:avLst/>
            </a:prstGeom>
            <a:ln>
              <a:noFill/>
            </a:ln>
            <a:effectLst>
              <a:outerShdw blurRad="50800" dist="38100" dir="8100000" algn="tr" rotWithShape="0">
                <a:prstClr val="black">
                  <a:alpha val="40000"/>
                </a:prstClr>
              </a:outerShdw>
            </a:effectLst>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4178" y="4643374"/>
              <a:ext cx="4100124" cy="1413836"/>
            </a:xfrm>
            <a:prstGeom prst="rect">
              <a:avLst/>
            </a:prstGeom>
            <a:effectLst>
              <a:outerShdw blurRad="50800" dist="38100" dir="18900000" algn="bl" rotWithShape="0">
                <a:prstClr val="black">
                  <a:alpha val="40000"/>
                </a:prstClr>
              </a:outerShdw>
            </a:effectLst>
          </p:spPr>
        </p:pic>
        <p:pic>
          <p:nvPicPr>
            <p:cNvPr id="23" name="Picture 22"/>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6166178" y="4643374"/>
              <a:ext cx="4273222" cy="1413836"/>
            </a:xfrm>
            <a:prstGeom prst="rect">
              <a:avLst/>
            </a:prstGeom>
            <a:effectLst>
              <a:outerShdw blurRad="50800" dist="38100" dir="13500000" algn="br" rotWithShape="0">
                <a:prstClr val="black">
                  <a:alpha val="40000"/>
                </a:prstClr>
              </a:outerShdw>
            </a:effectLst>
          </p:spPr>
        </p:pic>
      </p:grpSp>
    </p:spTree>
    <p:extLst>
      <p:ext uri="{BB962C8B-B14F-4D97-AF65-F5344CB8AC3E}">
        <p14:creationId xmlns:p14="http://schemas.microsoft.com/office/powerpoint/2010/main" val="1366585797"/>
      </p:ext>
    </p:extLst>
  </p:cSld>
  <p:clrMapOvr>
    <a:overrideClrMapping bg1="lt1" tx1="dk1" bg2="lt2" tx2="dk2" accent1="accent1" accent2="accent2" accent3="accent3" accent4="accent4" accent5="accent5" accent6="accent6" hlink="hlink" folHlink="folHlink"/>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CA19226-EC7D-4532-A434-933B205B1FFA}" type="slidenum">
              <a:rPr lang="en-US" altLang="en-US" b="1" smtClean="0"/>
              <a:pPr>
                <a:defRPr/>
              </a:pPr>
              <a:t>‹#›</a:t>
            </a:fld>
            <a:endParaRPr lang="en-US" altLang="en-US" b="1" dirty="0"/>
          </a:p>
        </p:txBody>
      </p:sp>
      <p:pic>
        <p:nvPicPr>
          <p:cNvPr id="5" name="Picture 4" descr="C:\Users\snichols\AppData\Local\Microsoft\Windows\Temporary Internet Files\Content.IE5\LWY9ZV5I\MC900438203[1].wm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738360" y="125095"/>
            <a:ext cx="2682240" cy="162750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snichols\AppData\Local\Microsoft\Windows\Temporary Internet Files\Content.IE5\NPKIHHSC\MC900446228[1].wm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0769600" y="4953001"/>
            <a:ext cx="981456" cy="17026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snichols\AppData\Local\Microsoft\Windows\Temporary Internet Files\Content.IE5\NPKIHHSC\MC900446228[1].wm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769600" y="4953001"/>
            <a:ext cx="981456" cy="1702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571824"/>
      </p:ext>
    </p:extLst>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CA19226-EC7D-4532-A434-933B205B1FFA}" type="slidenum">
              <a:rPr lang="en-US" altLang="en-US" b="1" smtClean="0"/>
              <a:pPr>
                <a:defRPr/>
              </a:pPr>
              <a:t>‹#›</a:t>
            </a:fld>
            <a:endParaRPr lang="en-US" altLang="en-US" b="1" dirty="0"/>
          </a:p>
        </p:txBody>
      </p:sp>
      <p:pic>
        <p:nvPicPr>
          <p:cNvPr id="5" name="Picture 8" descr="http://www.clker.com/cliparts/u/s/u/O/Y/X/theatre-spotlight-hi.png"/>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4969"/>
          <a:stretch/>
        </p:blipFill>
        <p:spPr bwMode="auto">
          <a:xfrm>
            <a:off x="5791200" y="0"/>
            <a:ext cx="6400800" cy="437197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http://www.clker.com/cliparts/u/s/u/O/Y/X/theatre-spotlight-hi.pn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t="4969"/>
          <a:stretch/>
        </p:blipFill>
        <p:spPr bwMode="auto">
          <a:xfrm>
            <a:off x="5791200" y="0"/>
            <a:ext cx="6400800" cy="4371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929106"/>
      </p:ext>
    </p:extLst>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CA19226-EC7D-4532-A434-933B205B1FFA}" type="slidenum">
              <a:rPr lang="en-US" altLang="en-US" b="1" smtClean="0"/>
              <a:pPr>
                <a:defRPr/>
              </a:pPr>
              <a:t>‹#›</a:t>
            </a:fld>
            <a:endParaRPr lang="en-US" altLang="en-US" b="1" dirty="0"/>
          </a:p>
        </p:txBody>
      </p:sp>
    </p:spTree>
    <p:extLst>
      <p:ext uri="{BB962C8B-B14F-4D97-AF65-F5344CB8AC3E}">
        <p14:creationId xmlns:p14="http://schemas.microsoft.com/office/powerpoint/2010/main" val="179732570"/>
      </p:ext>
    </p:extLst>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143000"/>
            <a:ext cx="5130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46800" y="1143000"/>
            <a:ext cx="5130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48400089-AEF7-4988-8949-CA7941294EB5}" type="slidenum">
              <a:rPr lang="en-US" altLang="en-US" b="1" smtClean="0"/>
              <a:pPr>
                <a:defRPr/>
              </a:pPr>
              <a:t>‹#›</a:t>
            </a:fld>
            <a:endParaRPr lang="en-US" altLang="en-US" b="1" dirty="0"/>
          </a:p>
        </p:txBody>
      </p:sp>
    </p:spTree>
    <p:extLst>
      <p:ext uri="{BB962C8B-B14F-4D97-AF65-F5344CB8AC3E}">
        <p14:creationId xmlns:p14="http://schemas.microsoft.com/office/powerpoint/2010/main" val="493694716"/>
      </p:ext>
    </p:extLst>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pic>
        <p:nvPicPr>
          <p:cNvPr id="6" name="Picture 5" descr="C:\Users\snichols\AppData\Local\Microsoft\Windows\Temporary Internet Files\Content.IE5\LWY9ZV5I\MC900438203[1].wmf"/>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9738360" y="125095"/>
            <a:ext cx="2682240" cy="162750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snichols\AppData\Local\Microsoft\Windows\Temporary Internet Files\Content.IE5\NPKIHHSC\MC900446228[1].wm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769600" y="4953001"/>
            <a:ext cx="981456" cy="17026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143000"/>
            <a:ext cx="5130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46800" y="1143000"/>
            <a:ext cx="51308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48400089-AEF7-4988-8949-CA7941294EB5}" type="slidenum">
              <a:rPr lang="en-US" altLang="en-US" b="1" smtClean="0"/>
              <a:pPr>
                <a:defRPr/>
              </a:pPr>
              <a:t>‹#›</a:t>
            </a:fld>
            <a:endParaRPr lang="en-US" altLang="en-US" b="1" dirty="0"/>
          </a:p>
        </p:txBody>
      </p:sp>
    </p:spTree>
    <p:extLst>
      <p:ext uri="{BB962C8B-B14F-4D97-AF65-F5344CB8AC3E}">
        <p14:creationId xmlns:p14="http://schemas.microsoft.com/office/powerpoint/2010/main" val="1120626580"/>
      </p:ext>
    </p:extLst>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p:cNvGrpSpPr/>
          <p:nvPr userDrawn="1"/>
        </p:nvGrpSpPr>
        <p:grpSpPr>
          <a:xfrm>
            <a:off x="0" y="0"/>
            <a:ext cx="12192000" cy="6858000"/>
            <a:chOff x="0" y="0"/>
            <a:chExt cx="9144000" cy="6858000"/>
          </a:xfrm>
        </p:grpSpPr>
        <p:sp>
          <p:nvSpPr>
            <p:cNvPr id="10" name="Frame 9"/>
            <p:cNvSpPr/>
            <p:nvPr userDrawn="1"/>
          </p:nvSpPr>
          <p:spPr bwMode="auto">
            <a:xfrm>
              <a:off x="0" y="0"/>
              <a:ext cx="9144000" cy="6858000"/>
            </a:xfrm>
            <a:prstGeom prst="frame">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bg1"/>
                </a:solidFill>
                <a:effectLst/>
                <a:latin typeface="Times New Roman" pitchFamily="18" charset="0"/>
              </a:endParaRPr>
            </a:p>
          </p:txBody>
        </p:sp>
        <p:sp>
          <p:nvSpPr>
            <p:cNvPr id="11" name="Rounded Rectangle 10"/>
            <p:cNvSpPr/>
            <p:nvPr userDrawn="1"/>
          </p:nvSpPr>
          <p:spPr bwMode="auto">
            <a:xfrm>
              <a:off x="115147" y="138350"/>
              <a:ext cx="8913707" cy="6581301"/>
            </a:xfrm>
            <a:prstGeom prst="roundRect">
              <a:avLst>
                <a:gd name="adj" fmla="val 9603"/>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bg1"/>
                </a:solidFill>
                <a:effectLst/>
                <a:latin typeface="Times New Roman" pitchFamily="18" charset="0"/>
              </a:endParaRPr>
            </a:p>
          </p:txBody>
        </p:sp>
      </p:grpSp>
      <p:grpSp>
        <p:nvGrpSpPr>
          <p:cNvPr id="6" name="Group 5"/>
          <p:cNvGrpSpPr/>
          <p:nvPr/>
        </p:nvGrpSpPr>
        <p:grpSpPr>
          <a:xfrm>
            <a:off x="0" y="0"/>
            <a:ext cx="12192000" cy="6858000"/>
            <a:chOff x="0" y="0"/>
            <a:chExt cx="9144000" cy="6858000"/>
          </a:xfrm>
        </p:grpSpPr>
        <p:sp>
          <p:nvSpPr>
            <p:cNvPr id="2" name="Frame 1"/>
            <p:cNvSpPr/>
            <p:nvPr/>
          </p:nvSpPr>
          <p:spPr bwMode="auto">
            <a:xfrm>
              <a:off x="0" y="0"/>
              <a:ext cx="9144000" cy="6858000"/>
            </a:xfrm>
            <a:prstGeom prst="frame">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bg1"/>
                </a:solidFill>
                <a:effectLst/>
                <a:latin typeface="Times New Roman" pitchFamily="18" charset="0"/>
              </a:endParaRPr>
            </a:p>
          </p:txBody>
        </p:sp>
        <p:sp>
          <p:nvSpPr>
            <p:cNvPr id="5" name="Rounded Rectangle 4"/>
            <p:cNvSpPr/>
            <p:nvPr/>
          </p:nvSpPr>
          <p:spPr bwMode="auto">
            <a:xfrm>
              <a:off x="115147" y="138350"/>
              <a:ext cx="8913707" cy="6581301"/>
            </a:xfrm>
            <a:prstGeom prst="roundRect">
              <a:avLst>
                <a:gd name="adj" fmla="val 9603"/>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bg1"/>
                </a:solidFill>
                <a:effectLst/>
                <a:latin typeface="Times New Roman" pitchFamily="18" charset="0"/>
              </a:endParaRPr>
            </a:p>
          </p:txBody>
        </p:sp>
      </p:grpSp>
      <p:sp>
        <p:nvSpPr>
          <p:cNvPr id="21508" name="Rectangle 4"/>
          <p:cNvSpPr>
            <a:spLocks noGrp="1" noChangeArrowheads="1"/>
          </p:cNvSpPr>
          <p:nvPr>
            <p:ph type="title"/>
          </p:nvPr>
        </p:nvSpPr>
        <p:spPr bwMode="auto">
          <a:xfrm>
            <a:off x="863600" y="228600"/>
            <a:ext cx="10464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5"/>
          <p:cNvSpPr>
            <a:spLocks noGrp="1" noChangeArrowheads="1"/>
          </p:cNvSpPr>
          <p:nvPr>
            <p:ph type="body" idx="1"/>
          </p:nvPr>
        </p:nvSpPr>
        <p:spPr bwMode="auto">
          <a:xfrm>
            <a:off x="863600" y="1143001"/>
            <a:ext cx="10464800" cy="533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a:t>
            </a:r>
            <a:r>
              <a:rPr lang="en-US" altLang="en-US" dirty="0" err="1"/>
              <a:t>levelY</a:t>
            </a:r>
            <a:endParaRPr lang="en-US" altLang="en-US" dirty="0"/>
          </a:p>
        </p:txBody>
      </p:sp>
      <p:sp>
        <p:nvSpPr>
          <p:cNvPr id="1031" name="Line 8"/>
          <p:cNvSpPr>
            <a:spLocks noChangeShapeType="1"/>
          </p:cNvSpPr>
          <p:nvPr/>
        </p:nvSpPr>
        <p:spPr bwMode="auto">
          <a:xfrm>
            <a:off x="863600" y="1066800"/>
            <a:ext cx="104648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sz="2400" dirty="0"/>
          </a:p>
        </p:txBody>
      </p:sp>
      <p:sp>
        <p:nvSpPr>
          <p:cNvPr id="21510" name="Rectangle 6"/>
          <p:cNvSpPr>
            <a:spLocks noGrp="1" noChangeArrowheads="1"/>
          </p:cNvSpPr>
          <p:nvPr>
            <p:ph type="sldNum" sz="quarter" idx="4"/>
          </p:nvPr>
        </p:nvSpPr>
        <p:spPr bwMode="auto">
          <a:xfrm>
            <a:off x="11582400" y="6518032"/>
            <a:ext cx="609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smtClean="0">
                <a:solidFill>
                  <a:schemeClr val="bg1"/>
                </a:solidFill>
                <a:latin typeface="Calibri" panose="020F0502020204030204" pitchFamily="34" charset="0"/>
              </a:defRPr>
            </a:lvl1pPr>
          </a:lstStyle>
          <a:p>
            <a:pPr>
              <a:defRPr/>
            </a:pPr>
            <a:r>
              <a:rPr lang="en-US" altLang="en-US" dirty="0"/>
              <a:t> </a:t>
            </a:r>
            <a:fld id="{6CD8EE6D-A2C9-4FAD-BE51-D0190ED1463C}" type="slidenum">
              <a:rPr lang="en-US" altLang="en-US" b="1" smtClean="0"/>
              <a:pPr>
                <a:defRPr/>
              </a:pPr>
              <a:t>‹#›</a:t>
            </a:fld>
            <a:endParaRPr lang="en-US" altLang="en-US" b="1" dirty="0"/>
          </a:p>
        </p:txBody>
      </p:sp>
    </p:spTree>
    <p:extLst>
      <p:ext uri="{BB962C8B-B14F-4D97-AF65-F5344CB8AC3E}">
        <p14:creationId xmlns:p14="http://schemas.microsoft.com/office/powerpoint/2010/main" val="3944804466"/>
      </p:ext>
    </p:extLst>
  </p:cSld>
  <p:clrMap bg1="lt1" tx1="dk1" bg2="lt2" tx2="dk2" accent1="accent1" accent2="accent2" accent3="accent3" accent4="accent4" accent5="accent5" accent6="accent6" hlink="hlink" folHlink="folHlink"/>
  <p:sldLayoutIdLst>
    <p:sldLayoutId id="2147483741" r:id="rId1"/>
    <p:sldLayoutId id="2147483743" r:id="rId2"/>
    <p:sldLayoutId id="2147483734" r:id="rId3"/>
    <p:sldLayoutId id="2147483744" r:id="rId4"/>
    <p:sldLayoutId id="2147483735" r:id="rId5"/>
    <p:sldLayoutId id="2147483736" r:id="rId6"/>
    <p:sldLayoutId id="2147483737" r:id="rId7"/>
    <p:sldLayoutId id="2147483738" r:id="rId8"/>
    <p:sldLayoutId id="2147483745" r:id="rId9"/>
    <p:sldLayoutId id="2147483739" r:id="rId10"/>
    <p:sldLayoutId id="2147483740" r:id="rId11"/>
  </p:sldLayoutIdLst>
  <p:transition spd="med">
    <p:strips dir="rd"/>
  </p:transition>
  <p:hf hdr="0" dt="0"/>
  <p:txStyles>
    <p:titleStyle>
      <a:lvl1pPr algn="l" rtl="0" eaLnBrk="1" fontAlgn="base" hangingPunct="1">
        <a:spcBef>
          <a:spcPct val="0"/>
        </a:spcBef>
        <a:spcAft>
          <a:spcPct val="0"/>
        </a:spcAft>
        <a:defRPr sz="3200" b="1">
          <a:solidFill>
            <a:srgbClr val="C00000"/>
          </a:solidFill>
          <a:effectLst>
            <a:outerShdw blurRad="38100" dist="38100" dir="2700000" algn="tl">
              <a:srgbClr val="000000">
                <a:alpha val="43137"/>
              </a:srgbClr>
            </a:outerShdw>
          </a:effectLst>
          <a:latin typeface="Calibri" panose="020F0502020204030204" pitchFamily="34" charset="0"/>
          <a:ea typeface="MS PGothic" panose="020B0600070205080204" pitchFamily="34" charset="-128"/>
          <a:cs typeface="+mj-cs"/>
        </a:defRPr>
      </a:lvl1pPr>
      <a:lvl2pPr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2pPr>
      <a:lvl3pPr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3pPr>
      <a:lvl4pPr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4pPr>
      <a:lvl5pPr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5pPr>
      <a:lvl6pPr marL="457200"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defRPr>
      </a:lvl6pPr>
      <a:lvl7pPr marL="914400"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defRPr>
      </a:lvl7pPr>
      <a:lvl8pPr marL="1371600"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defRPr>
      </a:lvl8pPr>
      <a:lvl9pPr marL="1828800" algn="l" rtl="0" eaLnBrk="1" fontAlgn="base" hangingPunct="1">
        <a:spcBef>
          <a:spcPct val="0"/>
        </a:spcBef>
        <a:spcAft>
          <a:spcPct val="0"/>
        </a:spcAft>
        <a:defRPr sz="2800" b="1">
          <a:solidFill>
            <a:schemeClr val="tx2"/>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2800" b="1">
          <a:solidFill>
            <a:schemeClr val="tx1"/>
          </a:solidFill>
          <a:latin typeface="Calibri" panose="020F0502020204030204" pitchFamily="34" charset="0"/>
          <a:ea typeface="MS PGothic" panose="020B0600070205080204" pitchFamily="34" charset="-128"/>
          <a:cs typeface="+mn-cs"/>
        </a:defRPr>
      </a:lvl1pPr>
      <a:lvl2pPr marL="742950" indent="-285750" algn="l" rtl="0" eaLnBrk="1" fontAlgn="base" hangingPunct="1">
        <a:spcBef>
          <a:spcPct val="20000"/>
        </a:spcBef>
        <a:spcAft>
          <a:spcPct val="0"/>
        </a:spcAft>
        <a:buChar char="–"/>
        <a:defRPr sz="2400">
          <a:solidFill>
            <a:schemeClr val="tx1"/>
          </a:solidFill>
          <a:latin typeface="Calibri" panose="020F0502020204030204" pitchFamily="34" charset="0"/>
          <a:ea typeface="MS PGothic" panose="020B0600070205080204" pitchFamily="34" charset="-128"/>
        </a:defRPr>
      </a:lvl2pPr>
      <a:lvl3pPr marL="1143000" indent="-228600" algn="l" rtl="0" eaLnBrk="1" fontAlgn="base" hangingPunct="1">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3pPr>
      <a:lvl4pPr marL="1600200" indent="-228600" algn="l" rtl="0" eaLnBrk="1" fontAlgn="base" hangingPunct="1">
        <a:spcBef>
          <a:spcPct val="20000"/>
        </a:spcBef>
        <a:spcAft>
          <a:spcPct val="0"/>
        </a:spcAft>
        <a:buChar char="–"/>
        <a:defRPr sz="1800">
          <a:solidFill>
            <a:schemeClr val="tx1"/>
          </a:solidFill>
          <a:latin typeface="Calibri" panose="020F0502020204030204" pitchFamily="34" charset="0"/>
          <a:ea typeface="MS PGothic" panose="020B0600070205080204" pitchFamily="34" charset="-128"/>
        </a:defRPr>
      </a:lvl4pPr>
      <a:lvl5pPr marL="2057400" indent="-228600" algn="l" rtl="0" eaLnBrk="1" fontAlgn="base" hangingPunct="1">
        <a:spcBef>
          <a:spcPct val="20000"/>
        </a:spcBef>
        <a:spcAft>
          <a:spcPct val="0"/>
        </a:spcAft>
        <a:buChar char="»"/>
        <a:defRPr sz="1800">
          <a:solidFill>
            <a:schemeClr val="tx1"/>
          </a:solidFill>
          <a:latin typeface="Calibri" panose="020F0502020204030204" pitchFamily="34" charset="0"/>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85214" y="2743200"/>
            <a:ext cx="7796986" cy="1297305"/>
          </a:xfrm>
        </p:spPr>
        <p:txBody>
          <a:bodyPr/>
          <a:lstStyle/>
          <a:p>
            <a:r>
              <a:rPr lang="en-US" sz="5400" cap="none" dirty="0">
                <a:solidFill>
                  <a:schemeClr val="accent3">
                    <a:lumMod val="50000"/>
                  </a:schemeClr>
                </a:solidFill>
                <a:effectLst/>
              </a:rPr>
              <a:t>Planning Director’s </a:t>
            </a:r>
            <a:br>
              <a:rPr lang="en-US" sz="5400" cap="none" dirty="0">
                <a:solidFill>
                  <a:schemeClr val="accent3">
                    <a:lumMod val="50000"/>
                  </a:schemeClr>
                </a:solidFill>
                <a:effectLst/>
              </a:rPr>
            </a:br>
            <a:r>
              <a:rPr lang="en-US" sz="5400" cap="none" dirty="0">
                <a:solidFill>
                  <a:schemeClr val="accent3">
                    <a:lumMod val="50000"/>
                  </a:schemeClr>
                </a:solidFill>
                <a:effectLst/>
              </a:rPr>
              <a:t>Report</a:t>
            </a:r>
          </a:p>
        </p:txBody>
      </p:sp>
      <p:sp>
        <p:nvSpPr>
          <p:cNvPr id="2" name="Subtitle 1"/>
          <p:cNvSpPr>
            <a:spLocks noGrp="1"/>
          </p:cNvSpPr>
          <p:nvPr>
            <p:ph type="subTitle" idx="1"/>
          </p:nvPr>
        </p:nvSpPr>
        <p:spPr>
          <a:xfrm>
            <a:off x="2762051" y="6172200"/>
            <a:ext cx="6844884" cy="586541"/>
          </a:xfrm>
        </p:spPr>
        <p:txBody>
          <a:bodyPr/>
          <a:lstStyle/>
          <a:p>
            <a:r>
              <a:rPr lang="en-US" sz="3200" dirty="0"/>
              <a:t>Tuesday, June 11, 2024</a:t>
            </a:r>
          </a:p>
        </p:txBody>
      </p:sp>
    </p:spTree>
    <p:extLst>
      <p:ext uri="{BB962C8B-B14F-4D97-AF65-F5344CB8AC3E}">
        <p14:creationId xmlns:p14="http://schemas.microsoft.com/office/powerpoint/2010/main" val="1027084241"/>
      </p:ext>
    </p:extLst>
  </p:cSld>
  <p:clrMapOvr>
    <a:masterClrMapping/>
  </p:clrMapOvr>
  <p:transition spd="med">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2436-38EB-441B-9107-7E1C9EF91205}"/>
              </a:ext>
            </a:extLst>
          </p:cNvPr>
          <p:cNvSpPr>
            <a:spLocks noGrp="1"/>
          </p:cNvSpPr>
          <p:nvPr>
            <p:ph type="title"/>
          </p:nvPr>
        </p:nvSpPr>
        <p:spPr/>
        <p:txBody>
          <a:bodyPr/>
          <a:lstStyle/>
          <a:p>
            <a:r>
              <a:rPr lang="en-US" dirty="0"/>
              <a:t>Announcements and Updates	</a:t>
            </a:r>
          </a:p>
        </p:txBody>
      </p:sp>
      <p:sp>
        <p:nvSpPr>
          <p:cNvPr id="3" name="Content Placeholder 2">
            <a:extLst>
              <a:ext uri="{FF2B5EF4-FFF2-40B4-BE49-F238E27FC236}">
                <a16:creationId xmlns:a16="http://schemas.microsoft.com/office/drawing/2014/main" id="{E1B905A2-C569-41F7-B11E-36A222583BE3}"/>
              </a:ext>
            </a:extLst>
          </p:cNvPr>
          <p:cNvSpPr>
            <a:spLocks noGrp="1"/>
          </p:cNvSpPr>
          <p:nvPr>
            <p:ph idx="1"/>
          </p:nvPr>
        </p:nvSpPr>
        <p:spPr>
          <a:xfrm>
            <a:off x="863600" y="990600"/>
            <a:ext cx="10464800" cy="5486399"/>
          </a:xfrm>
        </p:spPr>
        <p:txBody>
          <a:bodyPr/>
          <a:lstStyle/>
          <a:p>
            <a:pPr marL="0" lvl="1" indent="0">
              <a:spcBef>
                <a:spcPts val="0"/>
              </a:spcBef>
              <a:buNone/>
            </a:pPr>
            <a:r>
              <a:rPr lang="en-US" b="1" dirty="0"/>
              <a:t>Update on discussions with solar developers</a:t>
            </a:r>
          </a:p>
          <a:p>
            <a:pPr marL="457200" lvl="1" indent="-457200">
              <a:spcBef>
                <a:spcPts val="0"/>
              </a:spcBef>
              <a:buFont typeface="Arial" panose="020B0604020202020204" pitchFamily="34" charset="0"/>
              <a:buChar char="•"/>
            </a:pPr>
            <a:r>
              <a:rPr lang="en-US" dirty="0"/>
              <a:t>Our staff had previously been approached by two solar developers about potential projects in the County. </a:t>
            </a:r>
          </a:p>
          <a:p>
            <a:pPr lvl="1">
              <a:buFont typeface="Arial" panose="020B0604020202020204" pitchFamily="34" charset="0"/>
              <a:buChar char="•"/>
            </a:pPr>
            <a:r>
              <a:rPr lang="en-US" dirty="0"/>
              <a:t>One developer met with our staff and the County Attorney on May 16. They have advised that they will likely wait until the Solar Ordinance Committee finishes their work before submitting an application. </a:t>
            </a:r>
          </a:p>
          <a:p>
            <a:pPr lvl="1">
              <a:buFont typeface="Arial" panose="020B0604020202020204" pitchFamily="34" charset="0"/>
              <a:buChar char="•"/>
            </a:pPr>
            <a:r>
              <a:rPr lang="en-US" dirty="0"/>
              <a:t>The other developer was also made aware of the Solar Ordinance Committee’s work. As of today, we have not heard any follow-up from this developer.</a:t>
            </a:r>
          </a:p>
          <a:p>
            <a:pPr marL="457200" lvl="1" indent="-457200">
              <a:spcBef>
                <a:spcPts val="0"/>
              </a:spcBef>
              <a:buFont typeface="Arial" panose="020B0604020202020204" pitchFamily="34" charset="0"/>
              <a:buChar char="•"/>
            </a:pPr>
            <a:r>
              <a:rPr lang="en-US" dirty="0"/>
              <a:t>Another solar developer has approached the County about a potential project. A preliminary meeting was held with County staff on June 10. N</a:t>
            </a:r>
            <a:r>
              <a:rPr lang="en-US" sz="2400" dirty="0"/>
              <a:t>o application is imminent at this time.  </a:t>
            </a:r>
          </a:p>
          <a:p>
            <a:pPr marL="0" lvl="1" indent="0">
              <a:spcBef>
                <a:spcPts val="0"/>
              </a:spcBef>
              <a:buNone/>
            </a:pPr>
            <a:endParaRPr lang="en-US" sz="2800" b="1" dirty="0"/>
          </a:p>
        </p:txBody>
      </p:sp>
      <p:sp>
        <p:nvSpPr>
          <p:cNvPr id="4" name="Slide Number Placeholder 3">
            <a:extLst>
              <a:ext uri="{FF2B5EF4-FFF2-40B4-BE49-F238E27FC236}">
                <a16:creationId xmlns:a16="http://schemas.microsoft.com/office/drawing/2014/main" id="{B60B6A33-F7F6-4973-94D1-EE62CAED4DC3}"/>
              </a:ext>
            </a:extLst>
          </p:cNvPr>
          <p:cNvSpPr>
            <a:spLocks noGrp="1"/>
          </p:cNvSpPr>
          <p:nvPr>
            <p:ph type="sldNum" sz="quarter" idx="10"/>
          </p:nvPr>
        </p:nvSpPr>
        <p:spPr/>
        <p:txBody>
          <a:bodyPr/>
          <a:lstStyle/>
          <a:p>
            <a:pPr>
              <a:defRPr/>
            </a:pPr>
            <a:fld id="{9CA19226-EC7D-4532-A434-933B205B1FFA}" type="slidenum">
              <a:rPr lang="en-US" altLang="en-US" b="1" smtClean="0"/>
              <a:pPr>
                <a:defRPr/>
              </a:pPr>
              <a:t>2</a:t>
            </a:fld>
            <a:endParaRPr lang="en-US" altLang="en-US" b="1" dirty="0"/>
          </a:p>
        </p:txBody>
      </p:sp>
    </p:spTree>
    <p:extLst>
      <p:ext uri="{BB962C8B-B14F-4D97-AF65-F5344CB8AC3E}">
        <p14:creationId xmlns:p14="http://schemas.microsoft.com/office/powerpoint/2010/main" val="2446686250"/>
      </p:ext>
    </p:extLst>
  </p:cSld>
  <p:clrMapOvr>
    <a:masterClrMapping/>
  </p:clrMapOvr>
  <p:transition spd="med">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A6F4-8779-4B7E-9C71-C96319385E7F}"/>
              </a:ext>
            </a:extLst>
          </p:cNvPr>
          <p:cNvSpPr>
            <a:spLocks noGrp="1"/>
          </p:cNvSpPr>
          <p:nvPr>
            <p:ph type="title"/>
          </p:nvPr>
        </p:nvSpPr>
        <p:spPr/>
        <p:txBody>
          <a:bodyPr/>
          <a:lstStyle/>
          <a:p>
            <a:r>
              <a:rPr lang="en-US" dirty="0"/>
              <a:t>Announcements and Updates - continued</a:t>
            </a:r>
          </a:p>
        </p:txBody>
      </p:sp>
      <p:sp>
        <p:nvSpPr>
          <p:cNvPr id="3" name="Content Placeholder 2">
            <a:extLst>
              <a:ext uri="{FF2B5EF4-FFF2-40B4-BE49-F238E27FC236}">
                <a16:creationId xmlns:a16="http://schemas.microsoft.com/office/drawing/2014/main" id="{2141B300-18C0-41FA-8E00-A44E33CFA811}"/>
              </a:ext>
            </a:extLst>
          </p:cNvPr>
          <p:cNvSpPr>
            <a:spLocks noGrp="1"/>
          </p:cNvSpPr>
          <p:nvPr>
            <p:ph idx="1"/>
          </p:nvPr>
        </p:nvSpPr>
        <p:spPr>
          <a:xfrm>
            <a:off x="863600" y="1066800"/>
            <a:ext cx="10464800" cy="5562599"/>
          </a:xfrm>
        </p:spPr>
        <p:txBody>
          <a:bodyPr/>
          <a:lstStyle/>
          <a:p>
            <a:pPr marL="0" indent="0">
              <a:buNone/>
            </a:pPr>
            <a:r>
              <a:rPr lang="en-US" sz="2400" dirty="0">
                <a:ea typeface="Calibri" panose="020F0502020204030204" pitchFamily="34" charset="0"/>
                <a:cs typeface="Calibri" panose="020F0502020204030204" pitchFamily="34" charset="0"/>
              </a:rPr>
              <a:t>Fluvanna County Comprehensive Plan </a:t>
            </a:r>
          </a:p>
          <a:p>
            <a:r>
              <a:rPr lang="en-US" sz="2400" b="0" dirty="0">
                <a:ea typeface="Calibri" panose="020F0502020204030204" pitchFamily="34" charset="0"/>
                <a:cs typeface="Calibri" panose="020F0502020204030204" pitchFamily="34" charset="0"/>
              </a:rPr>
              <a:t>Per previous meetings and discussions, the 2015 Plan will be readopted with changes to Chapters 2 (Land Use and Community Design), 5 (Economic Development - data only), and 6 (Historic Preservation).</a:t>
            </a:r>
          </a:p>
          <a:p>
            <a:r>
              <a:rPr lang="en-US" sz="2400" b="0" dirty="0">
                <a:ea typeface="Calibri" panose="020F0502020204030204" pitchFamily="34" charset="0"/>
                <a:cs typeface="Calibri" panose="020F0502020204030204" pitchFamily="34" charset="0"/>
              </a:rPr>
              <a:t>The Plan is ready to move to Public Hearings. Possible dates for Public Hearings by the Planning Commission are July  9 or August 13.</a:t>
            </a:r>
          </a:p>
          <a:p>
            <a:pPr marL="0" lvl="1" indent="0">
              <a:spcBef>
                <a:spcPts val="0"/>
              </a:spcBef>
              <a:buNone/>
            </a:pPr>
            <a:endParaRPr lang="en-US" b="1" dirty="0"/>
          </a:p>
          <a:p>
            <a:pPr marL="0" lvl="1" indent="0">
              <a:spcBef>
                <a:spcPts val="0"/>
              </a:spcBef>
              <a:buNone/>
            </a:pPr>
            <a:r>
              <a:rPr lang="en-US" b="1" dirty="0"/>
              <a:t>Staff Update </a:t>
            </a:r>
          </a:p>
          <a:p>
            <a:pPr marL="342900" lvl="1" indent="-342900">
              <a:spcBef>
                <a:spcPts val="0"/>
              </a:spcBef>
              <a:buFont typeface="Arial" panose="020B0604020202020204" pitchFamily="34" charset="0"/>
              <a:buChar char="•"/>
            </a:pPr>
            <a:r>
              <a:rPr lang="en-US" dirty="0"/>
              <a:t>Joanna Lehtinen, Planner/GIS Technician, resigned her position effective June 5 to pursue another opportunity. The position will be advertised soon. </a:t>
            </a:r>
          </a:p>
          <a:p>
            <a:pPr marL="0" indent="0">
              <a:buNone/>
            </a:pPr>
            <a:endParaRPr lang="en-US" sz="2400" dirty="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4B6F19A-24C9-4247-9ECB-2770BF1CA3E8}"/>
              </a:ext>
            </a:extLst>
          </p:cNvPr>
          <p:cNvSpPr>
            <a:spLocks noGrp="1"/>
          </p:cNvSpPr>
          <p:nvPr>
            <p:ph type="sldNum" sz="quarter" idx="10"/>
          </p:nvPr>
        </p:nvSpPr>
        <p:spPr/>
        <p:txBody>
          <a:bodyPr/>
          <a:lstStyle/>
          <a:p>
            <a:pPr>
              <a:defRPr/>
            </a:pPr>
            <a:fld id="{9CA19226-EC7D-4532-A434-933B205B1FFA}" type="slidenum">
              <a:rPr lang="en-US" altLang="en-US" b="1" smtClean="0"/>
              <a:pPr>
                <a:defRPr/>
              </a:pPr>
              <a:t>3</a:t>
            </a:fld>
            <a:endParaRPr lang="en-US" altLang="en-US" b="1" dirty="0"/>
          </a:p>
        </p:txBody>
      </p:sp>
    </p:spTree>
    <p:extLst>
      <p:ext uri="{BB962C8B-B14F-4D97-AF65-F5344CB8AC3E}">
        <p14:creationId xmlns:p14="http://schemas.microsoft.com/office/powerpoint/2010/main" val="94084931"/>
      </p:ext>
    </p:extLst>
  </p:cSld>
  <p:clrMapOvr>
    <a:masterClrMapping/>
  </p:clrMapOvr>
  <p:transition spd="med">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Upcoming Cases</a:t>
            </a:r>
          </a:p>
        </p:txBody>
      </p:sp>
      <p:sp>
        <p:nvSpPr>
          <p:cNvPr id="3" name="Content Placeholder 2"/>
          <p:cNvSpPr>
            <a:spLocks noGrp="1"/>
          </p:cNvSpPr>
          <p:nvPr>
            <p:ph idx="1"/>
          </p:nvPr>
        </p:nvSpPr>
        <p:spPr>
          <a:xfrm>
            <a:off x="863600" y="1295401"/>
            <a:ext cx="10464800" cy="4876800"/>
          </a:xfrm>
        </p:spPr>
        <p:txBody>
          <a:bodyPr/>
          <a:lstStyle/>
          <a:p>
            <a:r>
              <a:rPr lang="en-US" sz="2400" dirty="0"/>
              <a:t>There is a rezoning on this month’s agenda regarding a property on Better Living Drive. It will be covered in tonight’s public hearing. </a:t>
            </a:r>
          </a:p>
          <a:p>
            <a:r>
              <a:rPr lang="en-US" sz="2400" dirty="0"/>
              <a:t>There is a Zoning Text Amendment that the Commission will need to consider for a change to the Code to remove Utility Scale Solar Generation Facilities as a permitted use from A-1, Agricultural, General. A public hearing has been set for June 25 to consider this change.</a:t>
            </a:r>
          </a:p>
          <a:p>
            <a:r>
              <a:rPr lang="en-US" sz="2400" dirty="0"/>
              <a:t>There will be another Zoning Text Amendment proposed in the next one to two months. This amendment will involve allowed uses for funeral homes/crematoriums.</a:t>
            </a:r>
          </a:p>
          <a:p>
            <a:r>
              <a:rPr lang="en-US" sz="2400" dirty="0"/>
              <a:t>There is a rural cluster subdivision that might be coming before the Planning Commission in the next few months. This one would involve 25 lots on approximately 76.7 acres. </a:t>
            </a:r>
          </a:p>
        </p:txBody>
      </p:sp>
      <p:sp>
        <p:nvSpPr>
          <p:cNvPr id="4" name="Slide Number Placeholder 3"/>
          <p:cNvSpPr>
            <a:spLocks noGrp="1"/>
          </p:cNvSpPr>
          <p:nvPr>
            <p:ph type="sldNum" sz="quarter" idx="10"/>
          </p:nvPr>
        </p:nvSpPr>
        <p:spPr/>
        <p:txBody>
          <a:bodyPr/>
          <a:lstStyle/>
          <a:p>
            <a:pPr>
              <a:defRPr/>
            </a:pPr>
            <a:fld id="{9CA19226-EC7D-4532-A434-933B205B1FFA}" type="slidenum">
              <a:rPr lang="en-US" altLang="en-US" b="1" smtClean="0"/>
              <a:pPr>
                <a:defRPr/>
              </a:pPr>
              <a:t>4</a:t>
            </a:fld>
            <a:endParaRPr lang="en-US" altLang="en-US" b="1" dirty="0"/>
          </a:p>
        </p:txBody>
      </p:sp>
    </p:spTree>
    <p:extLst>
      <p:ext uri="{BB962C8B-B14F-4D97-AF65-F5344CB8AC3E}">
        <p14:creationId xmlns:p14="http://schemas.microsoft.com/office/powerpoint/2010/main" val="743243075"/>
      </p:ext>
    </p:extLst>
  </p:cSld>
  <p:clrMapOvr>
    <a:masterClrMapping/>
  </p:clrMapOvr>
  <p:transition spd="med">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744200" cy="762000"/>
          </a:xfrm>
        </p:spPr>
        <p:txBody>
          <a:bodyPr/>
          <a:lstStyle/>
          <a:p>
            <a:r>
              <a:rPr lang="en-US" dirty="0">
                <a:solidFill>
                  <a:schemeClr val="tx1"/>
                </a:solidFill>
              </a:rPr>
              <a:t>Upcoming Public meetings</a:t>
            </a:r>
            <a:endParaRPr lang="en-US" dirty="0"/>
          </a:p>
        </p:txBody>
      </p:sp>
      <p:sp>
        <p:nvSpPr>
          <p:cNvPr id="4" name="Slide Number Placeholder 3"/>
          <p:cNvSpPr>
            <a:spLocks noGrp="1"/>
          </p:cNvSpPr>
          <p:nvPr>
            <p:ph type="sldNum" sz="quarter" idx="10"/>
          </p:nvPr>
        </p:nvSpPr>
        <p:spPr/>
        <p:txBody>
          <a:bodyPr/>
          <a:lstStyle/>
          <a:p>
            <a:fld id="{58FA4582-75EF-4F57-806D-33C6BE332BF4}" type="slidenum">
              <a:rPr lang="en-US" smtClean="0"/>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56622665"/>
              </p:ext>
            </p:extLst>
          </p:nvPr>
        </p:nvGraphicFramePr>
        <p:xfrm>
          <a:off x="344114" y="1267561"/>
          <a:ext cx="11503772" cy="3657602"/>
        </p:xfrm>
        <a:graphic>
          <a:graphicData uri="http://schemas.openxmlformats.org/drawingml/2006/table">
            <a:tbl>
              <a:tblPr/>
              <a:tblGrid>
                <a:gridCol w="914400">
                  <a:extLst>
                    <a:ext uri="{9D8B030D-6E8A-4147-A177-3AD203B41FA5}">
                      <a16:colId xmlns:a16="http://schemas.microsoft.com/office/drawing/2014/main" val="20000"/>
                    </a:ext>
                  </a:extLst>
                </a:gridCol>
                <a:gridCol w="1080882">
                  <a:extLst>
                    <a:ext uri="{9D8B030D-6E8A-4147-A177-3AD203B41FA5}">
                      <a16:colId xmlns:a16="http://schemas.microsoft.com/office/drawing/2014/main" val="20001"/>
                    </a:ext>
                  </a:extLst>
                </a:gridCol>
                <a:gridCol w="1126490">
                  <a:extLst>
                    <a:ext uri="{9D8B030D-6E8A-4147-A177-3AD203B41FA5}">
                      <a16:colId xmlns:a16="http://schemas.microsoft.com/office/drawing/2014/main" val="20002"/>
                    </a:ext>
                  </a:extLst>
                </a:gridCol>
                <a:gridCol w="5954363">
                  <a:extLst>
                    <a:ext uri="{9D8B030D-6E8A-4147-A177-3AD203B41FA5}">
                      <a16:colId xmlns:a16="http://schemas.microsoft.com/office/drawing/2014/main" val="20003"/>
                    </a:ext>
                  </a:extLst>
                </a:gridCol>
                <a:gridCol w="2427637">
                  <a:extLst>
                    <a:ext uri="{9D8B030D-6E8A-4147-A177-3AD203B41FA5}">
                      <a16:colId xmlns:a16="http://schemas.microsoft.com/office/drawing/2014/main" val="20004"/>
                    </a:ext>
                  </a:extLst>
                </a:gridCol>
              </a:tblGrid>
              <a:tr h="5123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dirty="0">
                          <a:solidFill>
                            <a:srgbClr val="000000"/>
                          </a:solidFill>
                          <a:effectLst/>
                          <a:latin typeface="Calibri"/>
                        </a:rPr>
                        <a:t>Day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dirty="0">
                          <a:solidFill>
                            <a:srgbClr val="000000"/>
                          </a:solidFill>
                          <a:effectLst/>
                          <a:latin typeface="Calibri"/>
                        </a:rPr>
                        <a:t>Date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dirty="0">
                          <a:solidFill>
                            <a:srgbClr val="000000"/>
                          </a:solidFill>
                          <a:effectLst/>
                          <a:latin typeface="Calibri"/>
                        </a:rPr>
                        <a:t>Time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ctr"/>
                      <a:r>
                        <a:rPr lang="en-US" sz="2400" b="1" i="0" u="none" strike="noStrike" dirty="0">
                          <a:solidFill>
                            <a:srgbClr val="000000"/>
                          </a:solidFill>
                          <a:effectLst/>
                          <a:latin typeface="Calibri"/>
                        </a:rPr>
                        <a:t>Public Hearings and Public Meetings</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ctr"/>
                      <a:r>
                        <a:rPr lang="en-US" sz="2400" b="1" i="0" u="none" strike="noStrike" dirty="0">
                          <a:solidFill>
                            <a:srgbClr val="000000"/>
                          </a:solidFill>
                          <a:effectLst/>
                          <a:latin typeface="Calibri"/>
                        </a:rPr>
                        <a:t>Location</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78630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400" b="1" i="0" u="none" strike="noStrike" dirty="0">
                          <a:solidFill>
                            <a:schemeClr val="tx1"/>
                          </a:solidFill>
                          <a:effectLst/>
                          <a:latin typeface="Calibri" panose="020F0502020204030204" pitchFamily="34" charset="0"/>
                        </a:rPr>
                        <a:t>June 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baseline="0" dirty="0">
                          <a:solidFill>
                            <a:schemeClr val="tx1"/>
                          </a:solidFill>
                          <a:effectLst/>
                          <a:latin typeface="Calibri" panose="020F0502020204030204" pitchFamily="34" charset="0"/>
                        </a:rPr>
                        <a:t>7:00 PM</a:t>
                      </a:r>
                      <a:endParaRPr lang="en-US" sz="2400" b="1" i="0" u="none" strike="noStrike" dirty="0">
                        <a:solidFill>
                          <a:schemeClr val="tx1"/>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effectLst/>
                          <a:latin typeface="Calibri" panose="020F0502020204030204" pitchFamily="34" charset="0"/>
                          <a:ea typeface="+mn-ea"/>
                          <a:cs typeface="+mn-cs"/>
                        </a:rPr>
                        <a:t>Called Meeting (public hearing)</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b="1" i="0" u="none" strike="noStrike" kern="1200" dirty="0">
                          <a:solidFill>
                            <a:srgbClr val="FF0000"/>
                          </a:solidFill>
                          <a:effectLst/>
                          <a:latin typeface="Calibri" panose="020F0502020204030204" pitchFamily="34" charset="0"/>
                          <a:ea typeface="+mn-ea"/>
                          <a:cs typeface="+mn-cs"/>
                        </a:rPr>
                        <a:t>Morris Room</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04452653"/>
                  </a:ext>
                </a:extLst>
              </a:tr>
              <a:tr h="78630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400" b="1" i="0" u="none" strike="noStrike" dirty="0">
                          <a:solidFill>
                            <a:schemeClr val="tx1"/>
                          </a:solidFill>
                          <a:effectLst/>
                          <a:latin typeface="Calibri" panose="020F0502020204030204" pitchFamily="34" charset="0"/>
                        </a:rPr>
                        <a:t>July 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6:00PM</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7:00PM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effectLst/>
                          <a:latin typeface="Calibri" panose="020F0502020204030204" pitchFamily="34" charset="0"/>
                          <a:ea typeface="+mn-ea"/>
                          <a:cs typeface="+mn-cs"/>
                        </a:rPr>
                        <a:t>Work Session (TBD)</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effectLst/>
                          <a:latin typeface="Calibri" panose="020F0502020204030204" pitchFamily="34" charset="0"/>
                          <a:ea typeface="+mn-ea"/>
                          <a:cs typeface="+mn-cs"/>
                        </a:rPr>
                        <a:t>Regular Meeting</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b="1" i="0" u="none" strike="noStrike" kern="1200" dirty="0">
                          <a:solidFill>
                            <a:srgbClr val="FF0000"/>
                          </a:solidFill>
                          <a:effectLst/>
                          <a:latin typeface="Calibri" panose="020F0502020204030204" pitchFamily="34" charset="0"/>
                          <a:ea typeface="+mn-ea"/>
                          <a:cs typeface="+mn-cs"/>
                        </a:rPr>
                        <a:t>Morris Room</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5421363"/>
                  </a:ext>
                </a:extLst>
              </a:tr>
              <a:tr h="78630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400" b="1" i="0" u="none" strike="noStrike" dirty="0">
                          <a:solidFill>
                            <a:schemeClr val="tx1"/>
                          </a:solidFill>
                          <a:effectLst/>
                          <a:latin typeface="Calibri" panose="020F0502020204030204" pitchFamily="34" charset="0"/>
                        </a:rPr>
                        <a:t>Aug. 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6:00PM</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7:00PM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effectLst/>
                          <a:latin typeface="Calibri" panose="020F0502020204030204" pitchFamily="34" charset="0"/>
                          <a:ea typeface="+mn-ea"/>
                          <a:cs typeface="+mn-cs"/>
                        </a:rPr>
                        <a:t>Work Session (TBD)</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effectLst/>
                          <a:latin typeface="Calibri" panose="020F0502020204030204" pitchFamily="34" charset="0"/>
                          <a:ea typeface="+mn-ea"/>
                          <a:cs typeface="+mn-cs"/>
                        </a:rPr>
                        <a:t>Regular Meeting</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b="1" i="0" u="none" strike="noStrike" kern="1200" dirty="0">
                          <a:solidFill>
                            <a:srgbClr val="FF0000"/>
                          </a:solidFill>
                          <a:effectLst/>
                          <a:latin typeface="Calibri" panose="020F0502020204030204" pitchFamily="34" charset="0"/>
                          <a:ea typeface="+mn-ea"/>
                          <a:cs typeface="+mn-cs"/>
                        </a:rPr>
                        <a:t>Morris Room</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8551864"/>
                  </a:ext>
                </a:extLst>
              </a:tr>
              <a:tr h="78630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400" b="1" i="0" u="none" strike="noStrike" dirty="0">
                          <a:solidFill>
                            <a:schemeClr val="tx1"/>
                          </a:solidFill>
                          <a:effectLst/>
                          <a:latin typeface="Calibri" panose="020F0502020204030204" pitchFamily="34" charset="0"/>
                        </a:rPr>
                        <a:t>Sept. 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dirty="0">
                          <a:solidFill>
                            <a:schemeClr val="tx1"/>
                          </a:solidFill>
                          <a:effectLst/>
                          <a:latin typeface="Calibri" panose="020F0502020204030204" pitchFamily="34" charset="0"/>
                        </a:rPr>
                        <a:t>6:00</a:t>
                      </a:r>
                      <a:r>
                        <a:rPr lang="en-US" sz="2400" b="1" i="0" u="none" strike="noStrike" baseline="0" dirty="0">
                          <a:solidFill>
                            <a:schemeClr val="tx1"/>
                          </a:solidFill>
                          <a:effectLst/>
                          <a:latin typeface="Calibri" panose="020F0502020204030204" pitchFamily="34" charset="0"/>
                        </a:rPr>
                        <a:t> PM</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2400" b="1" i="0" u="none" strike="noStrike" baseline="0" dirty="0">
                          <a:solidFill>
                            <a:schemeClr val="tx1"/>
                          </a:solidFill>
                          <a:effectLst/>
                          <a:latin typeface="Calibri" panose="020F0502020204030204" pitchFamily="34" charset="0"/>
                        </a:rPr>
                        <a:t>7:00 PM</a:t>
                      </a:r>
                      <a:endParaRPr lang="en-US" sz="2400" b="1" i="0" u="none" strike="noStrike" dirty="0">
                        <a:solidFill>
                          <a:schemeClr val="tx1"/>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baseline="0" dirty="0">
                          <a:solidFill>
                            <a:schemeClr val="tx1"/>
                          </a:solidFill>
                          <a:effectLst/>
                          <a:latin typeface="Calibri" panose="020F0502020204030204" pitchFamily="34" charset="0"/>
                          <a:ea typeface="+mn-ea"/>
                          <a:cs typeface="+mn-cs"/>
                        </a:rPr>
                        <a:t>Work Session (TBD)</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baseline="0" dirty="0">
                          <a:solidFill>
                            <a:schemeClr val="tx1"/>
                          </a:solidFill>
                          <a:effectLst/>
                          <a:latin typeface="Calibri" panose="020F0502020204030204" pitchFamily="34" charset="0"/>
                          <a:ea typeface="+mn-ea"/>
                          <a:cs typeface="+mn-cs"/>
                        </a:rPr>
                        <a:t>Regular Meeting</a:t>
                      </a:r>
                      <a:endParaRPr lang="en-US" sz="2400" b="1" kern="1200" dirty="0">
                        <a:solidFill>
                          <a:schemeClr val="tx1"/>
                        </a:solidFill>
                        <a:effectLst/>
                        <a:latin typeface="Calibri" panose="020F0502020204030204" pitchFamily="34" charset="0"/>
                        <a:ea typeface="+mn-ea"/>
                        <a:cs typeface="+mn-cs"/>
                      </a:endParaRP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b="1" i="0" u="none" strike="noStrike" kern="1200" dirty="0">
                          <a:solidFill>
                            <a:srgbClr val="FF0000"/>
                          </a:solidFill>
                          <a:effectLst/>
                          <a:latin typeface="Calibri" panose="020F0502020204030204" pitchFamily="34" charset="0"/>
                          <a:ea typeface="+mn-ea"/>
                          <a:cs typeface="+mn-cs"/>
                        </a:rPr>
                        <a:t>Morris Room</a:t>
                      </a:r>
                    </a:p>
                  </a:txBody>
                  <a:tcPr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926548"/>
                  </a:ext>
                </a:extLst>
              </a:tr>
            </a:tbl>
          </a:graphicData>
        </a:graphic>
      </p:graphicFrame>
      <p:sp>
        <p:nvSpPr>
          <p:cNvPr id="3" name="TextBox 2"/>
          <p:cNvSpPr txBox="1"/>
          <p:nvPr/>
        </p:nvSpPr>
        <p:spPr>
          <a:xfrm>
            <a:off x="4343400" y="5921514"/>
            <a:ext cx="2593980" cy="707886"/>
          </a:xfrm>
          <a:prstGeom prst="rect">
            <a:avLst/>
          </a:prstGeom>
          <a:noFill/>
        </p:spPr>
        <p:txBody>
          <a:bodyPr wrap="none" rtlCol="0">
            <a:spAutoFit/>
          </a:bodyPr>
          <a:lstStyle/>
          <a:p>
            <a:r>
              <a:rPr lang="en-US" sz="4000" dirty="0">
                <a:solidFill>
                  <a:srgbClr val="006600"/>
                </a:solidFill>
              </a:rPr>
              <a:t>Questions? </a:t>
            </a:r>
          </a:p>
        </p:txBody>
      </p:sp>
      <p:sp>
        <p:nvSpPr>
          <p:cNvPr id="5" name="TextBox 4">
            <a:extLst>
              <a:ext uri="{FF2B5EF4-FFF2-40B4-BE49-F238E27FC236}">
                <a16:creationId xmlns:a16="http://schemas.microsoft.com/office/drawing/2014/main" id="{F5A398C9-B5F6-4199-A842-4BFFE728541E}"/>
              </a:ext>
            </a:extLst>
          </p:cNvPr>
          <p:cNvSpPr txBox="1"/>
          <p:nvPr/>
        </p:nvSpPr>
        <p:spPr>
          <a:xfrm>
            <a:off x="344114" y="5050900"/>
            <a:ext cx="11503772" cy="830997"/>
          </a:xfrm>
          <a:prstGeom prst="rect">
            <a:avLst/>
          </a:prstGeom>
          <a:noFill/>
        </p:spPr>
        <p:txBody>
          <a:bodyPr wrap="square" rtlCol="0">
            <a:spAutoFit/>
          </a:bodyPr>
          <a:lstStyle/>
          <a:p>
            <a:r>
              <a:rPr lang="en-US" b="1" dirty="0">
                <a:solidFill>
                  <a:schemeClr val="tx1"/>
                </a:solidFill>
                <a:latin typeface="+mn-lt"/>
              </a:rPr>
              <a:t>Reminder: going forward, Planning Commission meetings will be held in the Morris Room (other locations to be considered if larger crowds anticipated). </a:t>
            </a:r>
          </a:p>
        </p:txBody>
      </p:sp>
    </p:spTree>
    <p:extLst>
      <p:ext uri="{BB962C8B-B14F-4D97-AF65-F5344CB8AC3E}">
        <p14:creationId xmlns:p14="http://schemas.microsoft.com/office/powerpoint/2010/main" val="1894815137"/>
      </p:ext>
    </p:extLst>
  </p:cSld>
  <p:clrMapOvr>
    <a:masterClrMapping/>
  </p:clrMapOvr>
  <p:transition spd="med">
    <p:strips dir="rd"/>
  </p:transition>
</p:sld>
</file>

<file path=ppt/theme/theme1.xml><?xml version="1.0" encoding="utf-8"?>
<a:theme xmlns:a="http://schemas.openxmlformats.org/drawingml/2006/main" name="COADBRIEF_2017">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cretary of Technolog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Secretary of Technolog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cretary of Technolog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retary of Technolog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retary of Technolog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retary of Technolog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retary of Technolog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retary of Technolog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ecretary of Technology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ADBRIEF_2017" id="{88900D8F-B44A-424C-BF86-B89325CFE30D}" vid="{8C39D874-727C-4A8F-8A71-AEB546030C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612"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1B96553-8C7D-403D-A04F-A30A5CCE9F3F}">
  <we:reference id="wa104178141" version="3.1.0.23" store="en-US" storeType="OMEX"/>
  <we:alternateReferences>
    <we:reference id="wa104178141" version="3.1.0.23"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Workpaper" ma:contentTypeID="0x0101009AB8FAD2C557F24AB70AD2918D8C34DB02007C6391596A3B984BB5D4B762FC08B345" ma:contentTypeVersion="2" ma:contentTypeDescription="A document used in an audit or other project." ma:contentTypeScope="" ma:versionID="8e815e8758881ed26351d6deb7983703">
  <xsd:schema xmlns:xsd="http://www.w3.org/2001/XMLSchema" xmlns:xs="http://www.w3.org/2001/XMLSchema" xmlns:p="http://schemas.microsoft.com/office/2006/metadata/properties" xmlns:ns2="c5319f70-28c0-4117-930c-242cd2c3b624" targetNamespace="http://schemas.microsoft.com/office/2006/metadata/properties" ma:root="true" ma:fieldsID="41d7662aa1be442d2cbffe02bcaee1ef" ns2:_="">
    <xsd:import namespace="c5319f70-28c0-4117-930c-242cd2c3b624"/>
    <xsd:element name="properties">
      <xsd:complexType>
        <xsd:sequence>
          <xsd:element name="documentManagement">
            <xsd:complexType>
              <xsd:all>
                <xsd:element ref="ns2:FOIA_x0020_Exempt" minOccurs="0"/>
                <xsd:element ref="ns2:Workpaper_x0020_Status" minOccurs="0"/>
                <xsd:element ref="ns2:Management_x0020_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319f70-28c0-4117-930c-242cd2c3b624" elementFormDefault="qualified">
    <xsd:import namespace="http://schemas.microsoft.com/office/2006/documentManagement/types"/>
    <xsd:import namespace="http://schemas.microsoft.com/office/infopath/2007/PartnerControls"/>
    <xsd:element name="FOIA_x0020_Exempt" ma:index="8" nillable="true" ma:displayName="FOIA Exempt" ma:default="0" ma:description="For Projects, this denotes if project documents are exempt from the Freedom of Information Act by default (this can always be overridden for a particular document). For Project Groups and Project Divisions, this determines the default for Projects created under this Group or Division." ma:internalName="FOIA_x0020_Exempt" ma:readOnly="false">
      <xsd:simpleType>
        <xsd:restriction base="dms:Boolean"/>
      </xsd:simpleType>
    </xsd:element>
    <xsd:element name="Workpaper_x0020_Status" ma:index="9" nillable="true" ma:displayName="Workpaper Status" ma:description="The status of the workpaper." ma:format="Dropdown" ma:internalName="Workpaper_x0020_Status">
      <xsd:simpleType>
        <xsd:restriction base="dms:Choice">
          <xsd:enumeration value="Plan in progress"/>
          <xsd:enumeration value="Plan pending incharge review"/>
          <xsd:enumeration value="Plan pending manager review"/>
          <xsd:enumeration value="Clearing plan comments"/>
          <xsd:enumeration value="Plan approved"/>
          <xsd:enumeration value="Work in progress"/>
          <xsd:enumeration value="Work pending incharge review"/>
          <xsd:enumeration value="Work pending manager review"/>
          <xsd:enumeration value="Clearing work comments"/>
          <xsd:enumeration value="Work complete"/>
        </xsd:restriction>
      </xsd:simpleType>
    </xsd:element>
    <xsd:element name="Management_x0020_Points" ma:index="10" nillable="true" ma:displayName="Management Points" ma:default="0" ma:description="Indicates whether this workpaper contains management points." ma:internalName="Management_x0020_Points">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Project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anagement_x0020_Points xmlns="c5319f70-28c0-4117-930c-242cd2c3b624">false</Management_x0020_Points>
    <FOIA_x0020_Exempt xmlns="c5319f70-28c0-4117-930c-242cd2c3b624">false</FOIA_x0020_Exempt>
    <Workpaper_x0020_Status xmlns="c5319f70-28c0-4117-930c-242cd2c3b624"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4A344E-BAA4-4996-A937-A9E5CE1E8934}">
  <ds:schemaRefs>
    <ds:schemaRef ds:uri="http://schemas.microsoft.com/office/2006/metadata/longProperties"/>
  </ds:schemaRefs>
</ds:datastoreItem>
</file>

<file path=customXml/itemProps2.xml><?xml version="1.0" encoding="utf-8"?>
<ds:datastoreItem xmlns:ds="http://schemas.openxmlformats.org/officeDocument/2006/customXml" ds:itemID="{3F699788-28C6-4C8D-AA87-7548D26ED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319f70-28c0-4117-930c-242cd2c3b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BB2336-5A74-4B7B-A06B-CAD35FA76ECB}">
  <ds:schemaRefs>
    <ds:schemaRef ds:uri="c5319f70-28c0-4117-930c-242cd2c3b624"/>
    <ds:schemaRef ds:uri="http://schemas.microsoft.com/office/2006/documentManagement/types"/>
    <ds:schemaRef ds:uri="http://purl.org/dc/terms/"/>
    <ds:schemaRef ds:uri="http://purl.org/dc/elements/1.1/"/>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4.xml><?xml version="1.0" encoding="utf-8"?>
<ds:datastoreItem xmlns:ds="http://schemas.openxmlformats.org/officeDocument/2006/customXml" ds:itemID="{8C62AD5B-869C-436A-BABE-12ED8FFD8C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COADBRIEF_2017</Template>
  <TotalTime>20819</TotalTime>
  <Words>473</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MS PGothic</vt:lpstr>
      <vt:lpstr>Arial</vt:lpstr>
      <vt:lpstr>Calibri</vt:lpstr>
      <vt:lpstr>Times New Roman</vt:lpstr>
      <vt:lpstr>COADBRIEF_2017</vt:lpstr>
      <vt:lpstr>Planning Director’s  Report</vt:lpstr>
      <vt:lpstr>Announcements and Updates </vt:lpstr>
      <vt:lpstr>Announcements and Updates - continued</vt:lpstr>
      <vt:lpstr>Upcoming Cases</vt:lpstr>
      <vt:lpstr>Upcoming Public meetings</vt:lpstr>
    </vt:vector>
  </TitlesOfParts>
  <Company>Auditor of Public Accounts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RNR</dc:creator>
  <cp:lastModifiedBy>Todd Fortune</cp:lastModifiedBy>
  <cp:revision>983</cp:revision>
  <cp:lastPrinted>2024-05-07T13:01:06Z</cp:lastPrinted>
  <dcterms:created xsi:type="dcterms:W3CDTF">2001-05-30T17:09:17Z</dcterms:created>
  <dcterms:modified xsi:type="dcterms:W3CDTF">2024-06-10T19:48:24Z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0x0101009AB8FAD2C557F24AB70AD2918D8C34DB02007C6391596A3B984BB5D4B762FC08B345</vt:lpwstr>
  </property>
</Properties>
</file>