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51" r:id="rId1"/>
  </p:sldMasterIdLst>
  <p:notesMasterIdLst>
    <p:notesMasterId r:id="rId19"/>
  </p:notesMasterIdLst>
  <p:handoutMasterIdLst>
    <p:handoutMasterId r:id="rId20"/>
  </p:handoutMasterIdLst>
  <p:sldIdLst>
    <p:sldId id="372" r:id="rId2"/>
    <p:sldId id="448" r:id="rId3"/>
    <p:sldId id="447" r:id="rId4"/>
    <p:sldId id="462" r:id="rId5"/>
    <p:sldId id="460" r:id="rId6"/>
    <p:sldId id="463" r:id="rId7"/>
    <p:sldId id="464" r:id="rId8"/>
    <p:sldId id="468" r:id="rId9"/>
    <p:sldId id="469" r:id="rId10"/>
    <p:sldId id="470" r:id="rId11"/>
    <p:sldId id="466" r:id="rId12"/>
    <p:sldId id="465" r:id="rId13"/>
    <p:sldId id="467" r:id="rId14"/>
    <p:sldId id="472" r:id="rId15"/>
    <p:sldId id="471" r:id="rId16"/>
    <p:sldId id="452" r:id="rId17"/>
    <p:sldId id="451" r:id="rId18"/>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1pPr>
    <a:lvl2pPr marL="4572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2pPr>
    <a:lvl3pPr marL="9144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3pPr>
    <a:lvl4pPr marL="13716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4pPr>
    <a:lvl5pPr marL="1828800" algn="l" rtl="0" eaLnBrk="0" fontAlgn="base" hangingPunct="0">
      <a:lnSpc>
        <a:spcPct val="110000"/>
      </a:lnSpc>
      <a:spcBef>
        <a:spcPct val="0"/>
      </a:spcBef>
      <a:spcAft>
        <a:spcPct val="0"/>
      </a:spcAft>
      <a:defRPr sz="5400" b="1" kern="1200" baseline="-25000">
        <a:solidFill>
          <a:schemeClr val="tx1"/>
        </a:solidFill>
        <a:latin typeface="Arial" charset="0"/>
        <a:ea typeface="+mn-ea"/>
        <a:cs typeface="+mn-cs"/>
      </a:defRPr>
    </a:lvl5pPr>
    <a:lvl6pPr marL="2286000" algn="l" defTabSz="914400" rtl="0" eaLnBrk="1" latinLnBrk="0" hangingPunct="1">
      <a:defRPr sz="5400" b="1" kern="1200" baseline="-25000">
        <a:solidFill>
          <a:schemeClr val="tx1"/>
        </a:solidFill>
        <a:latin typeface="Arial" charset="0"/>
        <a:ea typeface="+mn-ea"/>
        <a:cs typeface="+mn-cs"/>
      </a:defRPr>
    </a:lvl6pPr>
    <a:lvl7pPr marL="2743200" algn="l" defTabSz="914400" rtl="0" eaLnBrk="1" latinLnBrk="0" hangingPunct="1">
      <a:defRPr sz="5400" b="1" kern="1200" baseline="-25000">
        <a:solidFill>
          <a:schemeClr val="tx1"/>
        </a:solidFill>
        <a:latin typeface="Arial" charset="0"/>
        <a:ea typeface="+mn-ea"/>
        <a:cs typeface="+mn-cs"/>
      </a:defRPr>
    </a:lvl7pPr>
    <a:lvl8pPr marL="3200400" algn="l" defTabSz="914400" rtl="0" eaLnBrk="1" latinLnBrk="0" hangingPunct="1">
      <a:defRPr sz="5400" b="1" kern="1200" baseline="-25000">
        <a:solidFill>
          <a:schemeClr val="tx1"/>
        </a:solidFill>
        <a:latin typeface="Arial" charset="0"/>
        <a:ea typeface="+mn-ea"/>
        <a:cs typeface="+mn-cs"/>
      </a:defRPr>
    </a:lvl8pPr>
    <a:lvl9pPr marL="3657600" algn="l" defTabSz="914400" rtl="0" eaLnBrk="1" latinLnBrk="0" hangingPunct="1">
      <a:defRPr sz="5400" b="1"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317023"/>
    <a:srgbClr val="FF6600"/>
    <a:srgbClr val="0053A5"/>
    <a:srgbClr val="51DC00"/>
    <a:srgbClr val="414141"/>
    <a:srgbClr val="616A74"/>
    <a:srgbClr val="DC241F"/>
    <a:srgbClr val="C38E6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snapToGrid="0">
      <p:cViewPr varScale="1">
        <p:scale>
          <a:sx n="107" d="100"/>
          <a:sy n="107" d="100"/>
        </p:scale>
        <p:origin x="1716" y="114"/>
      </p:cViewPr>
      <p:guideLst>
        <p:guide orient="horz" pos="2161"/>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7" d="100"/>
          <a:sy n="77" d="100"/>
        </p:scale>
        <p:origin x="3714"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117777" y="8797614"/>
            <a:ext cx="719244" cy="242889"/>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308" tIns="44957" rIns="88308" bIns="44957">
            <a:spAutoFit/>
          </a:bodyPr>
          <a:lstStyle>
            <a:lvl1pPr defTabSz="871538">
              <a:defRPr sz="5400" b="1" baseline="-25000">
                <a:solidFill>
                  <a:schemeClr val="tx1"/>
                </a:solidFill>
                <a:latin typeface="Arial" charset="0"/>
              </a:defRPr>
            </a:lvl1pPr>
            <a:lvl2pPr marL="742950" indent="-285750" defTabSz="871538">
              <a:defRPr sz="5400" b="1" baseline="-25000">
                <a:solidFill>
                  <a:schemeClr val="tx1"/>
                </a:solidFill>
                <a:latin typeface="Arial" charset="0"/>
              </a:defRPr>
            </a:lvl2pPr>
            <a:lvl3pPr marL="1143000" indent="-228600" defTabSz="871538">
              <a:defRPr sz="5400" b="1" baseline="-25000">
                <a:solidFill>
                  <a:schemeClr val="tx1"/>
                </a:solidFill>
                <a:latin typeface="Arial" charset="0"/>
              </a:defRPr>
            </a:lvl3pPr>
            <a:lvl4pPr marL="1600200" indent="-228600" defTabSz="871538">
              <a:defRPr sz="5400" b="1" baseline="-25000">
                <a:solidFill>
                  <a:schemeClr val="tx1"/>
                </a:solidFill>
                <a:latin typeface="Arial" charset="0"/>
              </a:defRPr>
            </a:lvl4pPr>
            <a:lvl5pPr marL="2057400" indent="-228600" defTabSz="871538">
              <a:defRPr sz="5400" b="1" baseline="-25000">
                <a:solidFill>
                  <a:schemeClr val="tx1"/>
                </a:solidFill>
                <a:latin typeface="Arial" charset="0"/>
              </a:defRPr>
            </a:lvl5pPr>
            <a:lvl6pPr marL="2514600" indent="-228600" defTabSz="871538"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defTabSz="871538"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defTabSz="871538"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defTabSz="871538"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100" b="0" baseline="0" dirty="0"/>
              <a:t>Page </a:t>
            </a:r>
            <a:fld id="{BFA893E5-8758-4D2F-92F3-817B65D7260F}" type="slidenum">
              <a:rPr lang="en-US" altLang="en-US" sz="1100" b="0" baseline="0"/>
              <a:pPr algn="ctr">
                <a:lnSpc>
                  <a:spcPct val="90000"/>
                </a:lnSpc>
                <a:defRPr/>
              </a:pPr>
              <a:t>‹#›</a:t>
            </a:fld>
            <a:endParaRPr lang="en-US" altLang="en-US" sz="1100" b="0" baseline="0" dirty="0"/>
          </a:p>
        </p:txBody>
      </p:sp>
    </p:spTree>
    <p:extLst>
      <p:ext uri="{BB962C8B-B14F-4D97-AF65-F5344CB8AC3E}">
        <p14:creationId xmlns:p14="http://schemas.microsoft.com/office/powerpoint/2010/main" val="103720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9" name="Rectangle 3"/>
          <p:cNvSpPr>
            <a:spLocks noGrp="1" noRot="1" noChangeAspect="1" noChangeArrowheads="1" noTextEdit="1"/>
          </p:cNvSpPr>
          <p:nvPr>
            <p:ph type="sldImg" idx="2"/>
          </p:nvPr>
        </p:nvSpPr>
        <p:spPr bwMode="auto">
          <a:xfrm>
            <a:off x="1166813" y="692150"/>
            <a:ext cx="4616450" cy="3463925"/>
          </a:xfrm>
          <a:prstGeom prst="rect">
            <a:avLst/>
          </a:prstGeom>
          <a:noFill/>
          <a:ln w="12699">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26992" y="4386190"/>
            <a:ext cx="5096092" cy="4159072"/>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0" tIns="46563" rIns="91520" bIns="4656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487965222"/>
      </p:ext>
    </p:extLst>
  </p:cSld>
  <p:clrMap bg1="lt1" tx1="dk1" bg2="lt2" tx2="dk2" accent1="accent1" accent2="accent2" accent3="accent3" accent4="accent4" accent5="accent5" accent6="accent6" hlink="hlink" folHlink="folHlink"/>
  <p:notesStyle>
    <a:lvl1pPr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1pPr>
    <a:lvl2pPr marL="45243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2pPr>
    <a:lvl3pPr marL="903288"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3pPr>
    <a:lvl4pPr marL="135572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4pPr>
    <a:lvl5pPr marL="1806575" algn="l" defTabSz="903288" rtl="0" eaLnBrk="0" fontAlgn="base" hangingPunct="0">
      <a:lnSpc>
        <a:spcPct val="90000"/>
      </a:lnSpc>
      <a:spcBef>
        <a:spcPct val="4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5" name="Freeform 11"/>
          <p:cNvSpPr>
            <a:spLocks/>
          </p:cNvSpPr>
          <p:nvPr userDrawn="1"/>
        </p:nvSpPr>
        <p:spPr bwMode="auto">
          <a:xfrm>
            <a:off x="3175" y="4803775"/>
            <a:ext cx="9140825" cy="457200"/>
          </a:xfrm>
          <a:custGeom>
            <a:avLst/>
            <a:gdLst>
              <a:gd name="T0" fmla="*/ 0 w 5758"/>
              <a:gd name="T1" fmla="*/ 24 h 314"/>
              <a:gd name="T2" fmla="*/ 2879 w 5758"/>
              <a:gd name="T3" fmla="*/ 0 h 314"/>
              <a:gd name="T4" fmla="*/ 5758 w 5758"/>
              <a:gd name="T5" fmla="*/ 24 h 314"/>
              <a:gd name="T6" fmla="*/ 0 60000 65536"/>
              <a:gd name="T7" fmla="*/ 0 60000 65536"/>
              <a:gd name="T8" fmla="*/ 0 60000 65536"/>
            </a:gdLst>
            <a:ahLst/>
            <a:cxnLst>
              <a:cxn ang="T6">
                <a:pos x="T0" y="T1"/>
              </a:cxn>
              <a:cxn ang="T7">
                <a:pos x="T2" y="T3"/>
              </a:cxn>
              <a:cxn ang="T8">
                <a:pos x="T4" y="T5"/>
              </a:cxn>
            </a:cxnLst>
            <a:rect l="0" t="0" r="r" b="b"/>
            <a:pathLst>
              <a:path w="5758" h="314">
                <a:moveTo>
                  <a:pt x="0" y="314"/>
                </a:moveTo>
                <a:cubicBezTo>
                  <a:pt x="959" y="157"/>
                  <a:pt x="1919" y="0"/>
                  <a:pt x="2879" y="0"/>
                </a:cubicBezTo>
                <a:cubicBezTo>
                  <a:pt x="3839" y="0"/>
                  <a:pt x="4798" y="157"/>
                  <a:pt x="5758" y="314"/>
                </a:cubicBezTo>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6" name="Rectangle 15"/>
          <p:cNvSpPr>
            <a:spLocks noChangeArrowheads="1"/>
          </p:cNvSpPr>
          <p:nvPr userDrawn="1"/>
        </p:nvSpPr>
        <p:spPr bwMode="auto">
          <a:xfrm>
            <a:off x="3175" y="5260975"/>
            <a:ext cx="9140825" cy="1597025"/>
          </a:xfrm>
          <a:prstGeom prst="rect">
            <a:avLst/>
          </a:prstGeom>
          <a:solidFill>
            <a:schemeClr val="bg1"/>
          </a:solidFill>
          <a:ln>
            <a:noFill/>
          </a:ln>
          <a:effectLst/>
          <a:extLs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t"/>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defRPr/>
            </a:pPr>
            <a:endParaRPr lang="en-US" altLang="en-US" sz="1200" b="0" baseline="0" dirty="0">
              <a:solidFill>
                <a:srgbClr val="000000"/>
              </a:solidFill>
              <a:latin typeface="Times New Roman" panose="02020603050405020304" pitchFamily="18" charset="0"/>
              <a:cs typeface="Times New Roman" panose="02020603050405020304" pitchFamily="18" charset="0"/>
            </a:endParaRP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Fluvanna County</a:t>
            </a:r>
          </a:p>
          <a:p>
            <a:pPr>
              <a:defRPr/>
            </a:pPr>
            <a:r>
              <a:rPr lang="en-US" altLang="en-US" sz="2400" b="0" baseline="0" dirty="0">
                <a:solidFill>
                  <a:srgbClr val="000000"/>
                </a:solidFill>
                <a:latin typeface="Times New Roman" panose="02020603050405020304" pitchFamily="18" charset="0"/>
                <a:cs typeface="Times New Roman" panose="02020603050405020304" pitchFamily="18" charset="0"/>
              </a:rPr>
              <a:t>     Planning &amp; Zoning Department</a:t>
            </a:r>
          </a:p>
        </p:txBody>
      </p:sp>
      <p:pic>
        <p:nvPicPr>
          <p:cNvPr id="7" name="Picture 18" descr="flu_seal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8224" y="5276666"/>
            <a:ext cx="121126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userDrawn="1">
            <p:ph type="ctrTitle"/>
          </p:nvPr>
        </p:nvSpPr>
        <p:spPr>
          <a:xfrm>
            <a:off x="417530" y="514350"/>
            <a:ext cx="8308941" cy="2478088"/>
          </a:xfrm>
        </p:spPr>
        <p:txBody>
          <a:bodyPr anchor="ctr"/>
          <a:lstStyle>
            <a:lvl1pPr algn="ctr">
              <a:lnSpc>
                <a:spcPct val="85000"/>
              </a:lnSpc>
              <a:spcBef>
                <a:spcPct val="15000"/>
              </a:spcBef>
              <a:defRPr sz="5400">
                <a:solidFill>
                  <a:schemeClr val="bg1"/>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defRPr>
            </a:lvl1pPr>
          </a:lstStyle>
          <a:p>
            <a:pPr lvl="0"/>
            <a:r>
              <a:rPr lang="en-US" noProof="0" dirty="0"/>
              <a:t>Click to edit Master </a:t>
            </a:r>
            <a:br>
              <a:rPr lang="en-US" noProof="0" dirty="0"/>
            </a:br>
            <a:r>
              <a:rPr lang="en-US" noProof="0" dirty="0"/>
              <a:t>title style</a:t>
            </a:r>
          </a:p>
        </p:txBody>
      </p:sp>
      <p:sp>
        <p:nvSpPr>
          <p:cNvPr id="10244" name="Rectangle 4"/>
          <p:cNvSpPr>
            <a:spLocks noGrp="1" noChangeArrowheads="1"/>
          </p:cNvSpPr>
          <p:nvPr userDrawn="1">
            <p:ph type="subTitle" idx="1"/>
          </p:nvPr>
        </p:nvSpPr>
        <p:spPr>
          <a:xfrm>
            <a:off x="1371600" y="3095625"/>
            <a:ext cx="6400800" cy="1436688"/>
          </a:xfrm>
        </p:spPr>
        <p:txBody>
          <a:bodyPr anchor="ctr"/>
          <a:lstStyle>
            <a:lvl1pPr marL="0" indent="0" algn="ctr">
              <a:buFontTx/>
              <a:buNone/>
              <a:defRPr sz="2800">
                <a:ln>
                  <a:solidFill>
                    <a:schemeClr val="accent5">
                      <a:lumMod val="10000"/>
                    </a:schemeClr>
                  </a:solidFill>
                </a:ln>
                <a:solidFill>
                  <a:schemeClr val="bg1">
                    <a:lumMod val="85000"/>
                  </a:schemeClr>
                </a:solidFill>
                <a:effectLst/>
                <a:latin typeface="Calibri" panose="020F0502020204030204" pitchFamily="34" charset="0"/>
                <a:cs typeface="Arial" panose="020B0604020202020204" pitchFamily="34" charset="0"/>
              </a:defRPr>
            </a:lvl1pPr>
          </a:lstStyle>
          <a:p>
            <a:pPr lvl="0"/>
            <a:r>
              <a:rPr lang="en-US" noProof="0" dirty="0"/>
              <a:t>Click to edit Master subtitle style</a:t>
            </a:r>
          </a:p>
        </p:txBody>
      </p:sp>
      <p:sp>
        <p:nvSpPr>
          <p:cNvPr id="2" name="TextBox 1"/>
          <p:cNvSpPr txBox="1"/>
          <p:nvPr userDrawn="1"/>
        </p:nvSpPr>
        <p:spPr>
          <a:xfrm>
            <a:off x="5840730" y="6487611"/>
            <a:ext cx="3166251" cy="278731"/>
          </a:xfrm>
          <a:prstGeom prst="rect">
            <a:avLst/>
          </a:prstGeom>
          <a:noFill/>
        </p:spPr>
        <p:txBody>
          <a:bodyPr wrap="none" rtlCol="0">
            <a:spAutoFit/>
          </a:bodyPr>
          <a:lstStyle/>
          <a:p>
            <a:pPr algn="ctr"/>
            <a:r>
              <a:rPr lang="en-US" altLang="en-US" sz="1200" i="1" baseline="0" dirty="0">
                <a:solidFill>
                  <a:srgbClr val="000000"/>
                </a:solidFill>
                <a:latin typeface="Lucida Bright" pitchFamily="18" charset="0"/>
              </a:rPr>
              <a:t>“</a:t>
            </a:r>
            <a:r>
              <a:rPr lang="en-US" altLang="en-US" sz="1200" b="0" i="1" baseline="0" dirty="0">
                <a:solidFill>
                  <a:srgbClr val="000000"/>
                </a:solidFill>
                <a:latin typeface="Lucida Bright" pitchFamily="18" charset="0"/>
              </a:rPr>
              <a:t>Responsive &amp; Responsible Government”</a:t>
            </a:r>
            <a:endParaRPr lang="en-US" sz="1200" dirty="0">
              <a:solidFill>
                <a:srgbClr val="000000"/>
              </a:solidFill>
            </a:endParaRPr>
          </a:p>
        </p:txBody>
      </p:sp>
    </p:spTree>
    <p:extLst>
      <p:ext uri="{BB962C8B-B14F-4D97-AF65-F5344CB8AC3E}">
        <p14:creationId xmlns:p14="http://schemas.microsoft.com/office/powerpoint/2010/main" val="224508073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463" y="114300"/>
            <a:ext cx="8069897" cy="684371"/>
          </a:xfrm>
        </p:spPr>
        <p:txBody>
          <a:bodyPr/>
          <a:lstStyle>
            <a:lvl1pPr>
              <a:lnSpc>
                <a:spcPct val="100000"/>
              </a:lnSpc>
              <a:defRPr/>
            </a:lvl1pPr>
          </a:lstStyle>
          <a:p>
            <a:r>
              <a:rPr lang="en-US" dirty="0"/>
              <a:t>Click to edit Master title style</a:t>
            </a:r>
          </a:p>
        </p:txBody>
      </p:sp>
      <p:sp>
        <p:nvSpPr>
          <p:cNvPr id="3" name="Content Placeholder 2"/>
          <p:cNvSpPr>
            <a:spLocks noGrp="1"/>
          </p:cNvSpPr>
          <p:nvPr>
            <p:ph idx="1"/>
          </p:nvPr>
        </p:nvSpPr>
        <p:spPr>
          <a:xfrm>
            <a:off x="525463" y="1195754"/>
            <a:ext cx="8069897" cy="5193616"/>
          </a:xfrm>
        </p:spPr>
        <p:txBody>
          <a:bodyPr/>
          <a:lstStyle>
            <a:lvl1pPr marL="228600" indent="-228600">
              <a:spcBef>
                <a:spcPts val="600"/>
              </a:spcBef>
              <a:buClrTx/>
              <a:defRPr sz="2400"/>
            </a:lvl1pPr>
            <a:lvl2pPr>
              <a:spcBef>
                <a:spcPts val="600"/>
              </a:spcBef>
              <a:defRPr sz="2000" b="0"/>
            </a:lvl2pPr>
            <a:lvl3pPr>
              <a:spcBef>
                <a:spcPts val="600"/>
              </a:spcBef>
              <a:defRPr/>
            </a:lvl3pPr>
            <a:lvl4pPr>
              <a:spcBef>
                <a:spcPts val="600"/>
              </a:spcBef>
              <a:defRPr/>
            </a:lvl4pPr>
            <a:lvl5pPr marL="1371600" indent="-228600">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139163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92300"/>
            <a:ext cx="7772400" cy="2256790"/>
          </a:xfrm>
        </p:spPr>
        <p:txBody>
          <a:bodyPr/>
          <a:lstStyle>
            <a:lvl1pPr algn="ctr">
              <a:defRPr sz="4000" b="1" cap="all">
                <a:effectLst>
                  <a:outerShdw blurRad="38100" dist="38100" dir="2700000" algn="tl">
                    <a:srgbClr val="000000">
                      <a:alpha val="43137"/>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4278313"/>
            <a:ext cx="7772400" cy="1500187"/>
          </a:xfrm>
        </p:spPr>
        <p:txBody>
          <a:bodyPr anchor="ctr"/>
          <a:lstStyle>
            <a:lvl1pPr marL="0" indent="0" algn="ctr">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529782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3563" y="1134208"/>
            <a:ext cx="3922712"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8675" y="1134208"/>
            <a:ext cx="3922713" cy="5163722"/>
          </a:xfrm>
        </p:spPr>
        <p:txBody>
          <a:bodyPr/>
          <a:lstStyle>
            <a:lvl1pPr>
              <a:defRPr sz="2400">
                <a:latin typeface="Arial" panose="020B0604020202020204" pitchFamily="34" charset="0"/>
                <a:cs typeface="Arial" panose="020B0604020202020204" pitchFamily="34" charset="0"/>
              </a:defRPr>
            </a:lvl1pPr>
            <a:lvl2pPr>
              <a:defRPr sz="2000" b="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653525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0055171"/>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525463" y="1125414"/>
            <a:ext cx="8069897" cy="5263955"/>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9" name="Rectangle 17"/>
          <p:cNvSpPr>
            <a:spLocks noChangeArrowheads="1"/>
          </p:cNvSpPr>
          <p:nvPr userDrawn="1"/>
        </p:nvSpPr>
        <p:spPr bwMode="auto">
          <a:xfrm>
            <a:off x="3170173" y="6584950"/>
            <a:ext cx="2803654" cy="228268"/>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5400" b="1" baseline="-25000">
                <a:solidFill>
                  <a:schemeClr val="tx1"/>
                </a:solidFill>
                <a:latin typeface="Arial" charset="0"/>
              </a:defRPr>
            </a:lvl1pPr>
            <a:lvl2pPr marL="742950" indent="-285750">
              <a:defRPr sz="5400" b="1" baseline="-25000">
                <a:solidFill>
                  <a:schemeClr val="tx1"/>
                </a:solidFill>
                <a:latin typeface="Arial" charset="0"/>
              </a:defRPr>
            </a:lvl2pPr>
            <a:lvl3pPr marL="1143000" indent="-228600">
              <a:defRPr sz="5400" b="1" baseline="-25000">
                <a:solidFill>
                  <a:schemeClr val="tx1"/>
                </a:solidFill>
                <a:latin typeface="Arial" charset="0"/>
              </a:defRPr>
            </a:lvl3pPr>
            <a:lvl4pPr marL="1600200" indent="-228600">
              <a:defRPr sz="5400" b="1" baseline="-25000">
                <a:solidFill>
                  <a:schemeClr val="tx1"/>
                </a:solidFill>
                <a:latin typeface="Arial" charset="0"/>
              </a:defRPr>
            </a:lvl4pPr>
            <a:lvl5pPr marL="2057400" indent="-228600">
              <a:defRPr sz="5400" b="1" baseline="-25000">
                <a:solidFill>
                  <a:schemeClr val="tx1"/>
                </a:solidFill>
                <a:latin typeface="Arial" charset="0"/>
              </a:defRPr>
            </a:lvl5pPr>
            <a:lvl6pPr marL="2514600" indent="-228600" eaLnBrk="0" fontAlgn="base" hangingPunct="0">
              <a:lnSpc>
                <a:spcPct val="110000"/>
              </a:lnSpc>
              <a:spcBef>
                <a:spcPct val="0"/>
              </a:spcBef>
              <a:spcAft>
                <a:spcPct val="0"/>
              </a:spcAft>
              <a:defRPr sz="5400" b="1" baseline="-25000">
                <a:solidFill>
                  <a:schemeClr val="tx1"/>
                </a:solidFill>
                <a:latin typeface="Arial" charset="0"/>
              </a:defRPr>
            </a:lvl6pPr>
            <a:lvl7pPr marL="2971800" indent="-228600" eaLnBrk="0" fontAlgn="base" hangingPunct="0">
              <a:lnSpc>
                <a:spcPct val="110000"/>
              </a:lnSpc>
              <a:spcBef>
                <a:spcPct val="0"/>
              </a:spcBef>
              <a:spcAft>
                <a:spcPct val="0"/>
              </a:spcAft>
              <a:defRPr sz="5400" b="1" baseline="-25000">
                <a:solidFill>
                  <a:schemeClr val="tx1"/>
                </a:solidFill>
                <a:latin typeface="Arial" charset="0"/>
              </a:defRPr>
            </a:lvl7pPr>
            <a:lvl8pPr marL="3429000" indent="-228600" eaLnBrk="0" fontAlgn="base" hangingPunct="0">
              <a:lnSpc>
                <a:spcPct val="110000"/>
              </a:lnSpc>
              <a:spcBef>
                <a:spcPct val="0"/>
              </a:spcBef>
              <a:spcAft>
                <a:spcPct val="0"/>
              </a:spcAft>
              <a:defRPr sz="5400" b="1" baseline="-25000">
                <a:solidFill>
                  <a:schemeClr val="tx1"/>
                </a:solidFill>
                <a:latin typeface="Arial" charset="0"/>
              </a:defRPr>
            </a:lvl8pPr>
            <a:lvl9pPr marL="3886200" indent="-228600" eaLnBrk="0" fontAlgn="base" hangingPunct="0">
              <a:lnSpc>
                <a:spcPct val="110000"/>
              </a:lnSpc>
              <a:spcBef>
                <a:spcPct val="0"/>
              </a:spcBef>
              <a:spcAft>
                <a:spcPct val="0"/>
              </a:spcAft>
              <a:defRPr sz="5400" b="1" baseline="-25000">
                <a:solidFill>
                  <a:schemeClr val="tx1"/>
                </a:solidFill>
                <a:latin typeface="Arial" charset="0"/>
              </a:defRPr>
            </a:lvl9pPr>
          </a:lstStyle>
          <a:p>
            <a:pPr algn="ctr">
              <a:lnSpc>
                <a:spcPct val="90000"/>
              </a:lnSpc>
              <a:defRPr/>
            </a:pPr>
            <a:r>
              <a:rPr lang="en-US" altLang="en-US" sz="1000" b="0" baseline="0" dirty="0">
                <a:solidFill>
                  <a:srgbClr val="000000"/>
                </a:solidFill>
              </a:rPr>
              <a:t>Fluvanna County Planning/Zoning Department</a:t>
            </a:r>
          </a:p>
        </p:txBody>
      </p:sp>
      <p:pic>
        <p:nvPicPr>
          <p:cNvPr id="1031" name="Picture 28" descr="Fluvanna County"/>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6875" y="659130"/>
            <a:ext cx="83486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3"/>
          <p:cNvSpPr>
            <a:spLocks noGrp="1" noChangeArrowheads="1"/>
          </p:cNvSpPr>
          <p:nvPr>
            <p:ph type="title"/>
          </p:nvPr>
        </p:nvSpPr>
        <p:spPr bwMode="auto">
          <a:xfrm>
            <a:off x="525463" y="80010"/>
            <a:ext cx="8069897"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endParaRPr lang="en-US" altLang="en-US" dirty="0"/>
          </a:p>
        </p:txBody>
      </p:sp>
    </p:spTree>
    <p:extLst>
      <p:ext uri="{BB962C8B-B14F-4D97-AF65-F5344CB8AC3E}">
        <p14:creationId xmlns:p14="http://schemas.microsoft.com/office/powerpoint/2010/main" val="66055779"/>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Lst>
  <p:transition>
    <p:wipe dir="r"/>
  </p:transition>
  <p:txStyles>
    <p:title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p:titleStyle>
    <p:bodyStyle>
      <a:lvl1pPr marL="228600" indent="-228600" algn="l" rtl="0" eaLnBrk="0" fontAlgn="base" hangingPunct="0">
        <a:lnSpc>
          <a:spcPct val="100000"/>
        </a:lnSpc>
        <a:spcBef>
          <a:spcPts val="600"/>
        </a:spcBef>
        <a:spcAft>
          <a:spcPts val="600"/>
        </a:spcAft>
        <a:buClrTx/>
        <a:buChar char="•"/>
        <a:defRPr sz="2400" b="0">
          <a:solidFill>
            <a:schemeClr val="tx1"/>
          </a:solidFill>
          <a:latin typeface="Arial" panose="020B0604020202020204" pitchFamily="34" charset="0"/>
          <a:ea typeface="+mn-ea"/>
          <a:cs typeface="Arial" panose="020B0604020202020204" pitchFamily="34" charset="0"/>
        </a:defRPr>
      </a:lvl1pPr>
      <a:lvl2pPr marL="514350" indent="-225425" algn="l" rtl="0" eaLnBrk="0" fontAlgn="base" hangingPunct="0">
        <a:lnSpc>
          <a:spcPct val="100000"/>
        </a:lnSpc>
        <a:spcBef>
          <a:spcPts val="600"/>
        </a:spcBef>
        <a:spcAft>
          <a:spcPts val="600"/>
        </a:spcAft>
        <a:buClrTx/>
        <a:buSzPct val="120000"/>
        <a:buFont typeface="Arial" charset="0"/>
        <a:buChar char="-"/>
        <a:defRPr sz="2000" b="0">
          <a:solidFill>
            <a:schemeClr val="tx1"/>
          </a:solidFill>
          <a:latin typeface="Arial" panose="020B0604020202020204" pitchFamily="34" charset="0"/>
          <a:cs typeface="Arial" panose="020B0604020202020204" pitchFamily="34" charset="0"/>
        </a:defRPr>
      </a:lvl2pPr>
      <a:lvl3pPr marL="800100" indent="-228600" algn="l" rtl="0" eaLnBrk="0" fontAlgn="base" hangingPunct="0">
        <a:lnSpc>
          <a:spcPct val="100000"/>
        </a:lnSpc>
        <a:spcBef>
          <a:spcPts val="600"/>
        </a:spcBef>
        <a:spcAft>
          <a:spcPts val="600"/>
        </a:spcAft>
        <a:buClrTx/>
        <a:buSzPct val="90000"/>
        <a:buFont typeface="Wingdings" pitchFamily="2" charset="2"/>
        <a:buChar char="w"/>
        <a:defRPr>
          <a:solidFill>
            <a:schemeClr val="tx1"/>
          </a:solidFill>
          <a:latin typeface="Arial" panose="020B0604020202020204" pitchFamily="34" charset="0"/>
          <a:cs typeface="Arial" panose="020B0604020202020204" pitchFamily="34" charset="0"/>
        </a:defRPr>
      </a:lvl3pPr>
      <a:lvl4pPr marL="1028700" indent="-176213"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4pPr>
      <a:lvl5pPr marL="1371600" indent="-228600" algn="l" rtl="0" eaLnBrk="0" fontAlgn="base" hangingPunct="0">
        <a:lnSpc>
          <a:spcPct val="100000"/>
        </a:lnSpc>
        <a:spcBef>
          <a:spcPts val="600"/>
        </a:spcBef>
        <a:spcAft>
          <a:spcPts val="600"/>
        </a:spcAft>
        <a:buChar char="»"/>
        <a:defRPr sz="1600">
          <a:solidFill>
            <a:schemeClr val="tx1"/>
          </a:solidFill>
          <a:latin typeface="Arial" panose="020B0604020202020204" pitchFamily="34" charset="0"/>
          <a:cs typeface="Arial" panose="020B0604020202020204" pitchFamily="34" charset="0"/>
        </a:defRPr>
      </a:lvl5pPr>
      <a:lvl6pPr marL="2787650" indent="-271463" algn="l" rtl="0" eaLnBrk="0" fontAlgn="base" hangingPunct="0">
        <a:spcBef>
          <a:spcPct val="20000"/>
        </a:spcBef>
        <a:spcAft>
          <a:spcPct val="0"/>
        </a:spcAft>
        <a:buChar char="»"/>
        <a:defRPr sz="2000">
          <a:solidFill>
            <a:schemeClr val="tx1"/>
          </a:solidFill>
          <a:latin typeface="Times New Roman" pitchFamily="18" charset="0"/>
        </a:defRPr>
      </a:lvl6pPr>
      <a:lvl7pPr marL="3244850" indent="-271463" algn="l" rtl="0" eaLnBrk="0" fontAlgn="base" hangingPunct="0">
        <a:spcBef>
          <a:spcPct val="20000"/>
        </a:spcBef>
        <a:spcAft>
          <a:spcPct val="0"/>
        </a:spcAft>
        <a:buChar char="»"/>
        <a:defRPr sz="2000">
          <a:solidFill>
            <a:schemeClr val="tx1"/>
          </a:solidFill>
          <a:latin typeface="Times New Roman" pitchFamily="18" charset="0"/>
        </a:defRPr>
      </a:lvl7pPr>
      <a:lvl8pPr marL="3702050" indent="-271463" algn="l" rtl="0" eaLnBrk="0" fontAlgn="base" hangingPunct="0">
        <a:spcBef>
          <a:spcPct val="20000"/>
        </a:spcBef>
        <a:spcAft>
          <a:spcPct val="0"/>
        </a:spcAft>
        <a:buChar char="»"/>
        <a:defRPr sz="2000">
          <a:solidFill>
            <a:schemeClr val="tx1"/>
          </a:solidFill>
          <a:latin typeface="Times New Roman" pitchFamily="18" charset="0"/>
        </a:defRPr>
      </a:lvl8pPr>
      <a:lvl9pPr marL="4159250" indent="-271463"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ctrTitle"/>
          </p:nvPr>
        </p:nvSpPr>
        <p:spPr/>
        <p:txBody>
          <a:bodyPr/>
          <a:lstStyle/>
          <a:p>
            <a:r>
              <a:rPr lang="en-US" altLang="en-US" sz="4800"/>
              <a:t>SUB 05:83</a:t>
            </a:r>
            <a:br>
              <a:rPr lang="en-US" altLang="en-US" sz="4800" dirty="0"/>
            </a:br>
            <a:r>
              <a:rPr lang="en-US" altLang="en-US" sz="4800" dirty="0"/>
              <a:t>Meadowbrook Rural Cluster Subdivision</a:t>
            </a:r>
          </a:p>
        </p:txBody>
      </p:sp>
      <p:sp>
        <p:nvSpPr>
          <p:cNvPr id="4099" name="Rectangle 11"/>
          <p:cNvSpPr>
            <a:spLocks noGrp="1" noChangeArrowheads="1"/>
          </p:cNvSpPr>
          <p:nvPr>
            <p:ph type="subTitle" idx="1"/>
          </p:nvPr>
        </p:nvSpPr>
        <p:spPr>
          <a:xfrm>
            <a:off x="1371600" y="2421924"/>
            <a:ext cx="6400800" cy="2310714"/>
          </a:xfrm>
        </p:spPr>
        <p:txBody>
          <a:bodyPr/>
          <a:lstStyle/>
          <a:p>
            <a:endParaRPr lang="en-US" altLang="en-US" sz="3200" b="1" dirty="0">
              <a:solidFill>
                <a:schemeClr val="bg1"/>
              </a:solidFill>
            </a:endParaRPr>
          </a:p>
          <a:p>
            <a:r>
              <a:rPr lang="en-US" altLang="en-US" sz="3200" b="1" dirty="0">
                <a:solidFill>
                  <a:schemeClr val="bg1"/>
                </a:solidFill>
              </a:rPr>
              <a:t>Tuesday, July 9, 2024</a:t>
            </a:r>
          </a:p>
          <a:p>
            <a:pPr>
              <a:spcAft>
                <a:spcPts val="0"/>
              </a:spcAft>
            </a:pPr>
            <a:r>
              <a:rPr lang="en-US" altLang="en-US" sz="3200" b="1" dirty="0">
                <a:solidFill>
                  <a:schemeClr val="bg1"/>
                </a:solidFill>
              </a:rPr>
              <a:t>Todd Fortune</a:t>
            </a:r>
          </a:p>
          <a:p>
            <a:pPr>
              <a:spcBef>
                <a:spcPts val="0"/>
              </a:spcBef>
              <a:spcAft>
                <a:spcPts val="0"/>
              </a:spcAft>
            </a:pPr>
            <a:r>
              <a:rPr lang="en-US" altLang="en-US" sz="3200" b="1" dirty="0">
                <a:solidFill>
                  <a:schemeClr val="bg1"/>
                </a:solidFill>
              </a:rPr>
              <a:t>Director of Planning</a:t>
            </a:r>
          </a:p>
        </p:txBody>
      </p:sp>
    </p:spTree>
    <p:extLst>
      <p:ext uri="{BB962C8B-B14F-4D97-AF65-F5344CB8AC3E}">
        <p14:creationId xmlns:p14="http://schemas.microsoft.com/office/powerpoint/2010/main" val="1570868682"/>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Meadowbrook Subdivision – Phase III</a:t>
            </a:r>
          </a:p>
        </p:txBody>
      </p:sp>
      <p:pic>
        <p:nvPicPr>
          <p:cNvPr id="3" name="Picture 2">
            <a:extLst>
              <a:ext uri="{FF2B5EF4-FFF2-40B4-BE49-F238E27FC236}">
                <a16:creationId xmlns:a16="http://schemas.microsoft.com/office/drawing/2014/main" id="{442DEA71-65B1-4057-9B01-E689BD504FE9}"/>
              </a:ext>
            </a:extLst>
          </p:cNvPr>
          <p:cNvPicPr>
            <a:picLocks noChangeAspect="1"/>
          </p:cNvPicPr>
          <p:nvPr/>
        </p:nvPicPr>
        <p:blipFill>
          <a:blip r:embed="rId2"/>
          <a:stretch>
            <a:fillRect/>
          </a:stretch>
        </p:blipFill>
        <p:spPr>
          <a:xfrm>
            <a:off x="923365" y="959223"/>
            <a:ext cx="7297270" cy="5647272"/>
          </a:xfrm>
          <a:prstGeom prst="rect">
            <a:avLst/>
          </a:prstGeom>
        </p:spPr>
      </p:pic>
    </p:spTree>
    <p:extLst>
      <p:ext uri="{BB962C8B-B14F-4D97-AF65-F5344CB8AC3E}">
        <p14:creationId xmlns:p14="http://schemas.microsoft.com/office/powerpoint/2010/main" val="305154115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Meadowbrook Subdivision – Phase IV</a:t>
            </a:r>
          </a:p>
        </p:txBody>
      </p:sp>
      <p:pic>
        <p:nvPicPr>
          <p:cNvPr id="4" name="Picture 3">
            <a:extLst>
              <a:ext uri="{FF2B5EF4-FFF2-40B4-BE49-F238E27FC236}">
                <a16:creationId xmlns:a16="http://schemas.microsoft.com/office/drawing/2014/main" id="{CF34E6CE-060E-4DF6-98D6-2BE61DEB8B28}"/>
              </a:ext>
            </a:extLst>
          </p:cNvPr>
          <p:cNvPicPr>
            <a:picLocks noChangeAspect="1"/>
          </p:cNvPicPr>
          <p:nvPr/>
        </p:nvPicPr>
        <p:blipFill>
          <a:blip r:embed="rId2"/>
          <a:stretch>
            <a:fillRect/>
          </a:stretch>
        </p:blipFill>
        <p:spPr>
          <a:xfrm>
            <a:off x="1096225" y="1034817"/>
            <a:ext cx="7142340" cy="5466976"/>
          </a:xfrm>
          <a:prstGeom prst="rect">
            <a:avLst/>
          </a:prstGeom>
        </p:spPr>
      </p:pic>
    </p:spTree>
    <p:extLst>
      <p:ext uri="{BB962C8B-B14F-4D97-AF65-F5344CB8AC3E}">
        <p14:creationId xmlns:p14="http://schemas.microsoft.com/office/powerpoint/2010/main" val="475944100"/>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a:xfrm>
            <a:off x="206188" y="114300"/>
            <a:ext cx="8740588" cy="684371"/>
          </a:xfrm>
        </p:spPr>
        <p:txBody>
          <a:bodyPr/>
          <a:lstStyle/>
          <a:p>
            <a:r>
              <a:rPr lang="en-US" dirty="0"/>
              <a:t> </a:t>
            </a:r>
            <a:r>
              <a:rPr lang="en-US" sz="2800" dirty="0"/>
              <a:t>SUB 05:83 Meadowbrook Subdivision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r>
              <a:rPr lang="en-US" sz="2000" dirty="0"/>
              <a:t>The developer and the Homeowners Association have requested that conditions 6, 7, 8, and 11 be removed.  Their reasoning for this request is as follows:</a:t>
            </a:r>
            <a:endParaRPr lang="en-US" sz="2000" b="1" dirty="0"/>
          </a:p>
          <a:p>
            <a:pPr lvl="1"/>
            <a:r>
              <a:rPr lang="en-US" sz="1800" dirty="0"/>
              <a:t>Condition 6 – The Homeowners Association (HOA) feels that this should be their decision to make, as these amenities would create extra costs for the HOA to cover the capital expenditures and long-term maintenance costs. </a:t>
            </a:r>
            <a:endParaRPr lang="en-US" sz="1800" b="1" dirty="0"/>
          </a:p>
          <a:p>
            <a:pPr lvl="1"/>
            <a:r>
              <a:rPr lang="en-US" sz="1800" dirty="0"/>
              <a:t>Condition 7 – A large majority of the residents in this subdivision are retirees. Consequently, there would be few (or no) users for these amenities. </a:t>
            </a:r>
            <a:endParaRPr lang="en-US" sz="1800" b="1" dirty="0"/>
          </a:p>
          <a:p>
            <a:pPr lvl="1"/>
            <a:r>
              <a:rPr lang="en-US" sz="1800" dirty="0"/>
              <a:t>Condition 8 – A new fire station has opened within two (2) miles of the entrance to the subdivision, rendering the fire suppression system unnecessary.  </a:t>
            </a:r>
            <a:endParaRPr lang="en-US" sz="1800" b="1" dirty="0"/>
          </a:p>
          <a:p>
            <a:pPr lvl="1"/>
            <a:r>
              <a:rPr lang="en-US" sz="1800" dirty="0"/>
              <a:t>Condition 11 – The HOA feels that this should be their decision to make, as these amenities would create extra costs for the HOA to cover the capital expenditures and long-term maintenance costs.</a:t>
            </a:r>
            <a:endParaRPr lang="en-US" sz="1800" dirty="0">
              <a:effectLst>
                <a:outerShdw blurRad="50800" dist="38100" algn="tr" rotWithShape="0">
                  <a:prstClr val="black">
                    <a:alpha val="40000"/>
                  </a:prstClr>
                </a:outerShdw>
              </a:effectLst>
            </a:endParaRPr>
          </a:p>
          <a:p>
            <a:endParaRPr lang="en-US" sz="1400"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4073316970"/>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295835" y="151728"/>
            <a:ext cx="8624047" cy="684371"/>
          </a:xfrm>
        </p:spPr>
        <p:txBody>
          <a:bodyPr/>
          <a:lstStyle/>
          <a:p>
            <a:r>
              <a:rPr lang="en-US" sz="2800" dirty="0"/>
              <a:t>SUB 05:83 Meadowbrook Subdivision – Developer Letter</a:t>
            </a:r>
          </a:p>
        </p:txBody>
      </p:sp>
      <p:pic>
        <p:nvPicPr>
          <p:cNvPr id="5" name="Picture 4">
            <a:extLst>
              <a:ext uri="{FF2B5EF4-FFF2-40B4-BE49-F238E27FC236}">
                <a16:creationId xmlns:a16="http://schemas.microsoft.com/office/drawing/2014/main" id="{3335C933-A340-4932-8955-EB12F0CAEA99}"/>
              </a:ext>
            </a:extLst>
          </p:cNvPr>
          <p:cNvPicPr>
            <a:picLocks noChangeAspect="1"/>
          </p:cNvPicPr>
          <p:nvPr/>
        </p:nvPicPr>
        <p:blipFill>
          <a:blip r:embed="rId2"/>
          <a:stretch>
            <a:fillRect/>
          </a:stretch>
        </p:blipFill>
        <p:spPr>
          <a:xfrm>
            <a:off x="430306" y="996292"/>
            <a:ext cx="4034118" cy="5385866"/>
          </a:xfrm>
          <a:prstGeom prst="rect">
            <a:avLst/>
          </a:prstGeom>
          <a:ln>
            <a:solidFill>
              <a:schemeClr val="tx1"/>
            </a:solidFill>
          </a:ln>
        </p:spPr>
      </p:pic>
      <p:pic>
        <p:nvPicPr>
          <p:cNvPr id="6" name="Picture 5">
            <a:extLst>
              <a:ext uri="{FF2B5EF4-FFF2-40B4-BE49-F238E27FC236}">
                <a16:creationId xmlns:a16="http://schemas.microsoft.com/office/drawing/2014/main" id="{F1FB304D-97B8-4713-99EC-4E65119DF601}"/>
              </a:ext>
            </a:extLst>
          </p:cNvPr>
          <p:cNvPicPr>
            <a:picLocks noChangeAspect="1"/>
          </p:cNvPicPr>
          <p:nvPr/>
        </p:nvPicPr>
        <p:blipFill>
          <a:blip r:embed="rId3"/>
          <a:stretch>
            <a:fillRect/>
          </a:stretch>
        </p:blipFill>
        <p:spPr>
          <a:xfrm>
            <a:off x="4745799" y="996292"/>
            <a:ext cx="3833425" cy="5378630"/>
          </a:xfrm>
          <a:prstGeom prst="rect">
            <a:avLst/>
          </a:prstGeom>
          <a:ln>
            <a:solidFill>
              <a:schemeClr val="tx1"/>
            </a:solidFill>
          </a:ln>
        </p:spPr>
      </p:pic>
    </p:spTree>
    <p:extLst>
      <p:ext uri="{BB962C8B-B14F-4D97-AF65-F5344CB8AC3E}">
        <p14:creationId xmlns:p14="http://schemas.microsoft.com/office/powerpoint/2010/main" val="180618835"/>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295835" y="151728"/>
            <a:ext cx="8624047" cy="684371"/>
          </a:xfrm>
        </p:spPr>
        <p:txBody>
          <a:bodyPr/>
          <a:lstStyle/>
          <a:p>
            <a:r>
              <a:rPr lang="en-US" sz="2800" dirty="0"/>
              <a:t>SUB 05:83 Meadowbrook Subdivision – Developer Letter</a:t>
            </a:r>
          </a:p>
        </p:txBody>
      </p:sp>
      <p:pic>
        <p:nvPicPr>
          <p:cNvPr id="3" name="Picture 2">
            <a:extLst>
              <a:ext uri="{FF2B5EF4-FFF2-40B4-BE49-F238E27FC236}">
                <a16:creationId xmlns:a16="http://schemas.microsoft.com/office/drawing/2014/main" id="{6F0FDA01-ED06-4465-B0E4-63ECEE519F7E}"/>
              </a:ext>
            </a:extLst>
          </p:cNvPr>
          <p:cNvPicPr>
            <a:picLocks noChangeAspect="1"/>
          </p:cNvPicPr>
          <p:nvPr/>
        </p:nvPicPr>
        <p:blipFill>
          <a:blip r:embed="rId2"/>
          <a:stretch>
            <a:fillRect/>
          </a:stretch>
        </p:blipFill>
        <p:spPr>
          <a:xfrm>
            <a:off x="2525772" y="986117"/>
            <a:ext cx="4152933" cy="5491708"/>
          </a:xfrm>
          <a:prstGeom prst="rect">
            <a:avLst/>
          </a:prstGeom>
          <a:ln>
            <a:solidFill>
              <a:schemeClr val="tx1"/>
            </a:solidFill>
          </a:ln>
        </p:spPr>
      </p:pic>
    </p:spTree>
    <p:extLst>
      <p:ext uri="{BB962C8B-B14F-4D97-AF65-F5344CB8AC3E}">
        <p14:creationId xmlns:p14="http://schemas.microsoft.com/office/powerpoint/2010/main" val="167853900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sz="2800" dirty="0"/>
              <a:t>SUB 05:83 Meadowbrook Subdivision – HOA Letter</a:t>
            </a:r>
          </a:p>
        </p:txBody>
      </p:sp>
      <p:pic>
        <p:nvPicPr>
          <p:cNvPr id="3" name="Picture 2">
            <a:extLst>
              <a:ext uri="{FF2B5EF4-FFF2-40B4-BE49-F238E27FC236}">
                <a16:creationId xmlns:a16="http://schemas.microsoft.com/office/drawing/2014/main" id="{7B505B02-7DF2-49FF-A250-D16E40BDB6E0}"/>
              </a:ext>
            </a:extLst>
          </p:cNvPr>
          <p:cNvPicPr>
            <a:picLocks noChangeAspect="1"/>
          </p:cNvPicPr>
          <p:nvPr/>
        </p:nvPicPr>
        <p:blipFill rotWithShape="1">
          <a:blip r:embed="rId2"/>
          <a:srcRect t="4383" b="7255"/>
          <a:stretch/>
        </p:blipFill>
        <p:spPr>
          <a:xfrm>
            <a:off x="1954307" y="1021975"/>
            <a:ext cx="5154210" cy="5457385"/>
          </a:xfrm>
          <a:prstGeom prst="rect">
            <a:avLst/>
          </a:prstGeom>
          <a:ln>
            <a:solidFill>
              <a:schemeClr val="tx1"/>
            </a:solidFill>
          </a:ln>
        </p:spPr>
      </p:pic>
    </p:spTree>
    <p:extLst>
      <p:ext uri="{BB962C8B-B14F-4D97-AF65-F5344CB8AC3E}">
        <p14:creationId xmlns:p14="http://schemas.microsoft.com/office/powerpoint/2010/main" val="85564257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99604" y="2165520"/>
            <a:ext cx="8069897" cy="684371"/>
          </a:xfrm>
        </p:spPr>
        <p:txBody>
          <a:bodyPr/>
          <a:lstStyle/>
          <a:p>
            <a:pPr algn="ctr"/>
            <a:br>
              <a:rPr lang="en-US" altLang="en-US" sz="8000" dirty="0"/>
            </a:br>
            <a:r>
              <a:rPr lang="en-US" altLang="en-US" sz="8000" dirty="0"/>
              <a:t>Planning Commissioners Discussion</a:t>
            </a:r>
            <a:endParaRPr lang="en-US" altLang="en-US" sz="3600" dirty="0"/>
          </a:p>
        </p:txBody>
      </p:sp>
      <p:sp>
        <p:nvSpPr>
          <p:cNvPr id="3" name="Rectangle 2"/>
          <p:cNvSpPr txBox="1">
            <a:spLocks noChangeArrowheads="1"/>
          </p:cNvSpPr>
          <p:nvPr/>
        </p:nvSpPr>
        <p:spPr bwMode="auto">
          <a:xfrm>
            <a:off x="412632" y="-107577"/>
            <a:ext cx="8318736" cy="684371"/>
          </a:xfrm>
          <a:prstGeom prst="rect">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lnSpc>
                <a:spcPct val="100000"/>
              </a:lnSpc>
              <a:spcBef>
                <a:spcPct val="0"/>
              </a:spcBef>
              <a:spcAft>
                <a:spcPct val="0"/>
              </a:spcAft>
              <a:defRPr sz="3200" b="1">
                <a:ln>
                  <a:solidFill>
                    <a:schemeClr val="accent5">
                      <a:lumMod val="10000"/>
                    </a:schemeClr>
                  </a:solidFill>
                </a:ln>
                <a:solidFill>
                  <a:srgbClr val="0053A5"/>
                </a:solidFill>
                <a:effectLst>
                  <a:outerShdw blurRad="38100" dist="38100" dir="2700000" algn="tl">
                    <a:srgbClr val="000000">
                      <a:alpha val="43137"/>
                    </a:srgbClr>
                  </a:outerShdw>
                </a:effectLst>
                <a:latin typeface="Calibri" panose="020F0502020204030204" pitchFamily="34" charset="0"/>
                <a:ea typeface="+mj-ea"/>
                <a:cs typeface="Times New Roman" panose="02020603050405020304" pitchFamily="18" charset="0"/>
              </a:defRPr>
            </a:lvl1pPr>
            <a:lvl2pPr algn="l" rtl="0" eaLnBrk="0" fontAlgn="base" hangingPunct="0">
              <a:lnSpc>
                <a:spcPct val="80000"/>
              </a:lnSpc>
              <a:spcBef>
                <a:spcPct val="0"/>
              </a:spcBef>
              <a:spcAft>
                <a:spcPct val="0"/>
              </a:spcAft>
              <a:defRPr sz="2800" b="1">
                <a:solidFill>
                  <a:schemeClr val="tx1"/>
                </a:solidFill>
                <a:latin typeface="Arial" charset="0"/>
              </a:defRPr>
            </a:lvl2pPr>
            <a:lvl3pPr algn="l" rtl="0" eaLnBrk="0" fontAlgn="base" hangingPunct="0">
              <a:lnSpc>
                <a:spcPct val="80000"/>
              </a:lnSpc>
              <a:spcBef>
                <a:spcPct val="0"/>
              </a:spcBef>
              <a:spcAft>
                <a:spcPct val="0"/>
              </a:spcAft>
              <a:defRPr sz="2800" b="1">
                <a:solidFill>
                  <a:schemeClr val="tx1"/>
                </a:solidFill>
                <a:latin typeface="Arial" charset="0"/>
              </a:defRPr>
            </a:lvl3pPr>
            <a:lvl4pPr algn="l" rtl="0" eaLnBrk="0" fontAlgn="base" hangingPunct="0">
              <a:lnSpc>
                <a:spcPct val="80000"/>
              </a:lnSpc>
              <a:spcBef>
                <a:spcPct val="0"/>
              </a:spcBef>
              <a:spcAft>
                <a:spcPct val="0"/>
              </a:spcAft>
              <a:defRPr sz="2800" b="1">
                <a:solidFill>
                  <a:schemeClr val="tx1"/>
                </a:solidFill>
                <a:latin typeface="Arial" charset="0"/>
              </a:defRPr>
            </a:lvl4pPr>
            <a:lvl5pPr algn="l" rtl="0" eaLnBrk="0" fontAlgn="base" hangingPunct="0">
              <a:lnSpc>
                <a:spcPct val="80000"/>
              </a:lnSpc>
              <a:spcBef>
                <a:spcPct val="0"/>
              </a:spcBef>
              <a:spcAft>
                <a:spcPct val="0"/>
              </a:spcAft>
              <a:defRPr sz="2800" b="1">
                <a:solidFill>
                  <a:schemeClr val="tx1"/>
                </a:solidFill>
                <a:latin typeface="Arial" charset="0"/>
              </a:defRPr>
            </a:lvl5pPr>
            <a:lvl6pPr marL="457200" algn="l" rtl="0" eaLnBrk="0" fontAlgn="base" hangingPunct="0">
              <a:lnSpc>
                <a:spcPct val="80000"/>
              </a:lnSpc>
              <a:spcBef>
                <a:spcPct val="0"/>
              </a:spcBef>
              <a:spcAft>
                <a:spcPct val="0"/>
              </a:spcAft>
              <a:defRPr sz="2800" b="1">
                <a:solidFill>
                  <a:schemeClr val="tx1"/>
                </a:solidFill>
                <a:latin typeface="Arial" charset="0"/>
              </a:defRPr>
            </a:lvl6pPr>
            <a:lvl7pPr marL="914400" algn="l" rtl="0" eaLnBrk="0" fontAlgn="base" hangingPunct="0">
              <a:lnSpc>
                <a:spcPct val="80000"/>
              </a:lnSpc>
              <a:spcBef>
                <a:spcPct val="0"/>
              </a:spcBef>
              <a:spcAft>
                <a:spcPct val="0"/>
              </a:spcAft>
              <a:defRPr sz="2800" b="1">
                <a:solidFill>
                  <a:schemeClr val="tx1"/>
                </a:solidFill>
                <a:latin typeface="Arial" charset="0"/>
              </a:defRPr>
            </a:lvl7pPr>
            <a:lvl8pPr marL="1371600" algn="l" rtl="0" eaLnBrk="0" fontAlgn="base" hangingPunct="0">
              <a:lnSpc>
                <a:spcPct val="80000"/>
              </a:lnSpc>
              <a:spcBef>
                <a:spcPct val="0"/>
              </a:spcBef>
              <a:spcAft>
                <a:spcPct val="0"/>
              </a:spcAft>
              <a:defRPr sz="2800" b="1">
                <a:solidFill>
                  <a:schemeClr val="tx1"/>
                </a:solidFill>
                <a:latin typeface="Arial" charset="0"/>
              </a:defRPr>
            </a:lvl8pPr>
            <a:lvl9pPr marL="1828800" algn="l" rtl="0" eaLnBrk="0" fontAlgn="base" hangingPunct="0">
              <a:lnSpc>
                <a:spcPct val="80000"/>
              </a:lnSpc>
              <a:spcBef>
                <a:spcPct val="0"/>
              </a:spcBef>
              <a:spcAft>
                <a:spcPct val="0"/>
              </a:spcAft>
              <a:defRPr sz="2800" b="1">
                <a:solidFill>
                  <a:schemeClr val="tx1"/>
                </a:solidFill>
                <a:latin typeface="Arial" charset="0"/>
              </a:defRPr>
            </a:lvl9pPr>
          </a:lstStyle>
          <a:p>
            <a:r>
              <a:rPr lang="en-US" sz="6000" dirty="0"/>
              <a:t>SUB 05:83 Meadowbrook Subdivision</a:t>
            </a:r>
            <a:endParaRPr lang="en-US" altLang="en-US" sz="6000" kern="0" baseline="0" dirty="0"/>
          </a:p>
        </p:txBody>
      </p:sp>
    </p:spTree>
    <p:extLst>
      <p:ext uri="{BB962C8B-B14F-4D97-AF65-F5344CB8AC3E}">
        <p14:creationId xmlns:p14="http://schemas.microsoft.com/office/powerpoint/2010/main" val="48776214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04" y="114300"/>
            <a:ext cx="8296195" cy="684371"/>
          </a:xfrm>
        </p:spPr>
        <p:txBody>
          <a:bodyPr/>
          <a:lstStyle/>
          <a:p>
            <a:r>
              <a:rPr lang="en-US" dirty="0"/>
              <a:t> SUB 05:83 Meadowbrook Subdivision Motion</a:t>
            </a:r>
          </a:p>
        </p:txBody>
      </p:sp>
      <p:sp>
        <p:nvSpPr>
          <p:cNvPr id="3" name="Content Placeholder 2"/>
          <p:cNvSpPr>
            <a:spLocks noGrp="1"/>
          </p:cNvSpPr>
          <p:nvPr>
            <p:ph idx="1"/>
          </p:nvPr>
        </p:nvSpPr>
        <p:spPr>
          <a:xfrm>
            <a:off x="403412" y="1011115"/>
            <a:ext cx="8435788" cy="5193616"/>
          </a:xfrm>
        </p:spPr>
        <p:txBody>
          <a:bodyPr/>
          <a:lstStyle/>
          <a:p>
            <a:r>
              <a:rPr lang="en-US" dirty="0"/>
              <a:t>I move that the Planning Commission (</a:t>
            </a:r>
            <a:r>
              <a:rPr lang="en-US" b="1" dirty="0"/>
              <a:t>approve / deny / defer) </a:t>
            </a:r>
            <a:r>
              <a:rPr lang="en-US" dirty="0"/>
              <a:t>SUB 05:83, a request for an amendment to the conditions to remove conditions 6, 7, 8, and 11 of the rural cluster subdivision approved for 46 lots pursuant to Section 19-7-2 of the Subdivision Ordinance with respect to 125.95 acres of Tax Map 12, Section 21, Parcels A and B Tax Map 12, Section 21, Parcels 1 through 33, and Tax Map 12, Section A, Parcel 4.</a:t>
            </a:r>
          </a:p>
        </p:txBody>
      </p:sp>
    </p:spTree>
    <p:extLst>
      <p:ext uri="{BB962C8B-B14F-4D97-AF65-F5344CB8AC3E}">
        <p14:creationId xmlns:p14="http://schemas.microsoft.com/office/powerpoint/2010/main" val="387284174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553" y="137352"/>
            <a:ext cx="8659905" cy="684371"/>
          </a:xfrm>
        </p:spPr>
        <p:txBody>
          <a:bodyPr/>
          <a:lstStyle/>
          <a:p>
            <a:r>
              <a:rPr lang="en-US" dirty="0"/>
              <a:t> </a:t>
            </a:r>
            <a:r>
              <a:rPr lang="en-US" sz="2800" dirty="0"/>
              <a:t>SUB 05:83 Meadowbrook Subdivision – Background </a:t>
            </a:r>
          </a:p>
        </p:txBody>
      </p:sp>
      <p:sp>
        <p:nvSpPr>
          <p:cNvPr id="3" name="Content Placeholder 2"/>
          <p:cNvSpPr>
            <a:spLocks noGrp="1"/>
          </p:cNvSpPr>
          <p:nvPr>
            <p:ph idx="1"/>
          </p:nvPr>
        </p:nvSpPr>
        <p:spPr>
          <a:xfrm>
            <a:off x="525463" y="1004047"/>
            <a:ext cx="8069897" cy="5385323"/>
          </a:xfrm>
        </p:spPr>
        <p:txBody>
          <a:bodyPr/>
          <a:lstStyle/>
          <a:p>
            <a:r>
              <a:rPr lang="en-US" dirty="0"/>
              <a:t>An amendment to the conditions on the original A-1 rural cluster subdivision request pursuant to Section 19-7-2 of the Subdivision Ordinance with respect </a:t>
            </a:r>
            <a:r>
              <a:rPr lang="en-US"/>
              <a:t>to 125.95 acres of Tax Map 12, Section 21, Parcels A and B Tax Map 12, Section 21, Parcels 1 through 33, and Tax Map 12, Section A, Parcel 4. </a:t>
            </a:r>
          </a:p>
          <a:p>
            <a:r>
              <a:rPr lang="en-US"/>
              <a:t>The </a:t>
            </a:r>
            <a:r>
              <a:rPr lang="en-US" dirty="0"/>
              <a:t>affected property is located southwest of the intersection of Route 607 (Bybee Road) and Route 613 (Bybees Church Road) and is accessed via Meadow Brook Lane, a secondary road extending west from Route 613.</a:t>
            </a:r>
            <a:endParaRPr lang="en-US" dirty="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411995877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85" y="114300"/>
            <a:ext cx="8469430" cy="684371"/>
          </a:xfrm>
        </p:spPr>
        <p:txBody>
          <a:bodyPr/>
          <a:lstStyle/>
          <a:p>
            <a:r>
              <a:rPr lang="en-US" dirty="0"/>
              <a:t> Meadowbrook Subdivision Site Location</a:t>
            </a:r>
          </a:p>
        </p:txBody>
      </p:sp>
      <p:sp>
        <p:nvSpPr>
          <p:cNvPr id="3" name="5-Point Star 2"/>
          <p:cNvSpPr/>
          <p:nvPr/>
        </p:nvSpPr>
        <p:spPr bwMode="auto">
          <a:xfrm>
            <a:off x="3006969" y="2171700"/>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sp>
        <p:nvSpPr>
          <p:cNvPr id="4" name="5-Point Star 3"/>
          <p:cNvSpPr/>
          <p:nvPr/>
        </p:nvSpPr>
        <p:spPr bwMode="auto">
          <a:xfrm>
            <a:off x="334108" y="1978269"/>
            <a:ext cx="914400" cy="914400"/>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sp>
        <p:nvSpPr>
          <p:cNvPr id="6" name="5-Point Star 5"/>
          <p:cNvSpPr/>
          <p:nvPr/>
        </p:nvSpPr>
        <p:spPr bwMode="auto">
          <a:xfrm>
            <a:off x="3464169" y="3305908"/>
            <a:ext cx="175846" cy="263769"/>
          </a:xfrm>
          <a:prstGeom prst="star5">
            <a:avLst/>
          </a:pr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956" b="97969" l="2511" r="97052"/>
                    </a14:imgEffect>
                  </a14:imgLayer>
                </a14:imgProps>
              </a:ext>
            </a:extLst>
          </a:blip>
          <a:stretch>
            <a:fillRect/>
          </a:stretch>
        </p:blipFill>
        <p:spPr>
          <a:xfrm>
            <a:off x="1493642" y="972093"/>
            <a:ext cx="6133537" cy="5604552"/>
          </a:xfrm>
          <a:prstGeom prst="rect">
            <a:avLst/>
          </a:prstGeom>
          <a:effectLst>
            <a:outerShdw blurRad="76200" dir="18900000" sy="23000" kx="-1200000" algn="bl" rotWithShape="0">
              <a:prstClr val="black">
                <a:alpha val="20000"/>
              </a:prstClr>
            </a:outerShdw>
          </a:effectLst>
        </p:spPr>
      </p:pic>
      <p:sp>
        <p:nvSpPr>
          <p:cNvPr id="9" name="5-Point Star 8"/>
          <p:cNvSpPr/>
          <p:nvPr/>
        </p:nvSpPr>
        <p:spPr bwMode="auto">
          <a:xfrm>
            <a:off x="5434696" y="2087883"/>
            <a:ext cx="211015" cy="167634"/>
          </a:xfrm>
          <a:prstGeom prst="star5">
            <a:avLst/>
          </a:prstGeom>
          <a:solidFill>
            <a:srgbClr val="FF0000"/>
          </a:solidFill>
          <a:ln>
            <a:noFill/>
          </a:ln>
          <a:effectLst/>
          <a:extLst/>
        </p:spPr>
        <p:txBody>
          <a:bodyPr vert="horz" wrap="none" lIns="90488" tIns="44450" rIns="90488" bIns="44450" numCol="1" rtlCol="0" anchor="t" anchorCtr="0" compatLnSpc="1">
            <a:prstTxWarp prst="textNoShape">
              <a:avLst/>
            </a:prstTxWarp>
          </a:bodyPr>
          <a:lstStyle/>
          <a:p>
            <a:pPr marL="0" marR="0" indent="0" algn="l" defTabSz="914400" rtl="0" eaLnBrk="0" fontAlgn="base" latinLnBrk="0" hangingPunct="0">
              <a:lnSpc>
                <a:spcPct val="110000"/>
              </a:lnSpc>
              <a:spcBef>
                <a:spcPct val="0"/>
              </a:spcBef>
              <a:spcAft>
                <a:spcPct val="0"/>
              </a:spcAft>
              <a:buClrTx/>
              <a:buSzTx/>
              <a:buFontTx/>
              <a:buNone/>
              <a:tabLst/>
            </a:pPr>
            <a:endParaRPr kumimoji="0" lang="en-US" sz="5400" b="1" i="0" u="none" strike="noStrike" cap="none" normalizeH="0" baseline="-25000" dirty="0">
              <a:ln>
                <a:noFill/>
              </a:ln>
              <a:solidFill>
                <a:schemeClr val="tx1"/>
              </a:solidFill>
              <a:effectLst/>
              <a:latin typeface="Arial" charset="0"/>
            </a:endParaRPr>
          </a:p>
        </p:txBody>
      </p:sp>
    </p:spTree>
    <p:extLst>
      <p:ext uri="{BB962C8B-B14F-4D97-AF65-F5344CB8AC3E}">
        <p14:creationId xmlns:p14="http://schemas.microsoft.com/office/powerpoint/2010/main" val="227709488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Meadowbrook Subdivision Parcel Map</a:t>
            </a:r>
          </a:p>
        </p:txBody>
      </p:sp>
      <p:pic>
        <p:nvPicPr>
          <p:cNvPr id="3" name="Picture 2">
            <a:extLst>
              <a:ext uri="{FF2B5EF4-FFF2-40B4-BE49-F238E27FC236}">
                <a16:creationId xmlns:a16="http://schemas.microsoft.com/office/drawing/2014/main" id="{874C6682-F6DA-4805-BDC6-36E12097FACC}"/>
              </a:ext>
            </a:extLst>
          </p:cNvPr>
          <p:cNvPicPr>
            <a:picLocks noChangeAspect="1"/>
          </p:cNvPicPr>
          <p:nvPr/>
        </p:nvPicPr>
        <p:blipFill>
          <a:blip r:embed="rId2"/>
          <a:stretch>
            <a:fillRect/>
          </a:stretch>
        </p:blipFill>
        <p:spPr>
          <a:xfrm>
            <a:off x="1210234" y="1047416"/>
            <a:ext cx="6409765" cy="5506671"/>
          </a:xfrm>
          <a:prstGeom prst="rect">
            <a:avLst/>
          </a:prstGeom>
        </p:spPr>
      </p:pic>
    </p:spTree>
    <p:extLst>
      <p:ext uri="{BB962C8B-B14F-4D97-AF65-F5344CB8AC3E}">
        <p14:creationId xmlns:p14="http://schemas.microsoft.com/office/powerpoint/2010/main" val="3591272776"/>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a:xfrm>
            <a:off x="170330" y="114300"/>
            <a:ext cx="8821270" cy="684371"/>
          </a:xfrm>
        </p:spPr>
        <p:txBody>
          <a:bodyPr/>
          <a:lstStyle/>
          <a:p>
            <a:r>
              <a:rPr lang="en-US" dirty="0"/>
              <a:t> </a:t>
            </a:r>
            <a:r>
              <a:rPr lang="en-US" sz="2800" dirty="0"/>
              <a:t>SUB 05:83 Meadowbrook Subdivision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4"/>
            <a:ext cx="8069897" cy="5567081"/>
          </a:xfrm>
        </p:spPr>
        <p:txBody>
          <a:bodyPr/>
          <a:lstStyle/>
          <a:p>
            <a:r>
              <a:rPr lang="en-US" sz="2000" dirty="0"/>
              <a:t>The subdivision was approved by the Board of Supervisors in 2005 subject to 15 conditions:</a:t>
            </a:r>
            <a:endParaRPr lang="en-US" sz="2000" b="1" dirty="0"/>
          </a:p>
          <a:p>
            <a:pPr lvl="1"/>
            <a:r>
              <a:rPr lang="en-US" dirty="0"/>
              <a:t>1. Prior to preliminary plan approval, correct the yield plan building setback from 100 to 125 ft.;</a:t>
            </a:r>
          </a:p>
          <a:p>
            <a:pPr lvl="1"/>
            <a:r>
              <a:rPr lang="en-US" dirty="0"/>
              <a:t>2. Prior to preliminary plan approval, ensure that all lots meet the 60 ft. minimum frontage requirements, including corner lots;</a:t>
            </a:r>
          </a:p>
          <a:p>
            <a:pPr lvl="1"/>
            <a:r>
              <a:rPr lang="en-US" dirty="0"/>
              <a:t>3. Prior to preliminary plan approval, ensure that plan is meeting all scale requirements;</a:t>
            </a:r>
          </a:p>
          <a:p>
            <a:pPr lvl="1"/>
            <a:r>
              <a:rPr lang="en-US" dirty="0"/>
              <a:t>4. Prior to final plat approval dedication and acceptance of proposed Meadowbrook lane to ensure suitability for acceptance into the Secondary Highway System;</a:t>
            </a:r>
          </a:p>
          <a:p>
            <a:pPr lvl="1"/>
            <a:r>
              <a:rPr lang="en-US" dirty="0"/>
              <a:t>5. The open space is proposed to be owned and maintained by a homeowners association;</a:t>
            </a:r>
          </a:p>
          <a:p>
            <a:pPr lvl="1"/>
            <a:r>
              <a:rPr lang="en-US" dirty="0"/>
              <a:t>6. Open space contains a recreation area and walking trails connected to all cul-de-sacs by easements;</a:t>
            </a:r>
          </a:p>
        </p:txBody>
      </p:sp>
    </p:spTree>
    <p:extLst>
      <p:ext uri="{BB962C8B-B14F-4D97-AF65-F5344CB8AC3E}">
        <p14:creationId xmlns:p14="http://schemas.microsoft.com/office/powerpoint/2010/main" val="99405995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a:xfrm>
            <a:off x="161365" y="114300"/>
            <a:ext cx="8821270" cy="684371"/>
          </a:xfrm>
        </p:spPr>
        <p:txBody>
          <a:bodyPr/>
          <a:lstStyle/>
          <a:p>
            <a:r>
              <a:rPr lang="en-US" dirty="0"/>
              <a:t> </a:t>
            </a:r>
            <a:r>
              <a:rPr lang="en-US" sz="2800" dirty="0"/>
              <a:t>SUB 05:83 Meadowbrook Subdivision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pPr lvl="1"/>
            <a:r>
              <a:rPr lang="en-US" dirty="0"/>
              <a:t>7. Open space will contain a playground, picnic area, basketball/tennis court, and a play field;</a:t>
            </a:r>
          </a:p>
          <a:p>
            <a:pPr lvl="1"/>
            <a:r>
              <a:rPr lang="en-US" dirty="0"/>
              <a:t>8. An engineered fire suppression well and a minimum 10,000 gallon holding tank will be located at the entrance;</a:t>
            </a:r>
          </a:p>
          <a:p>
            <a:pPr lvl="1"/>
            <a:r>
              <a:rPr lang="en-US" dirty="0"/>
              <a:t>9. Design a minimum of 350 feet of open space between lots in each cul-de-sac;</a:t>
            </a:r>
          </a:p>
          <a:p>
            <a:pPr lvl="1"/>
            <a:r>
              <a:rPr lang="en-US" dirty="0"/>
              <a:t>10. Applicant is required to meet the hydrological test requirements which state that the division has the “capacity to equal 1 gallon per minute for each proposed lot after a 48-hour continuous constant test rate”;</a:t>
            </a:r>
          </a:p>
          <a:p>
            <a:pPr lvl="1"/>
            <a:r>
              <a:rPr lang="en-US" dirty="0"/>
              <a:t>11. Provide trails for non-motorized traffic in the design of the development;</a:t>
            </a:r>
          </a:p>
          <a:p>
            <a:pPr lvl="1"/>
            <a:r>
              <a:rPr lang="en-US" dirty="0"/>
              <a:t>12. Full erosion and sediment control plan approved by Fluvanna County of Fluvanna;</a:t>
            </a:r>
          </a:p>
          <a:p>
            <a:pPr lvl="1"/>
            <a:endParaRPr lang="en-US" sz="1400" dirty="0"/>
          </a:p>
          <a:p>
            <a:pPr lvl="0"/>
            <a:endParaRPr lang="en-US" sz="1800" dirty="0"/>
          </a:p>
        </p:txBody>
      </p:sp>
    </p:spTree>
    <p:extLst>
      <p:ext uri="{BB962C8B-B14F-4D97-AF65-F5344CB8AC3E}">
        <p14:creationId xmlns:p14="http://schemas.microsoft.com/office/powerpoint/2010/main" val="393924899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BF99-367F-4F32-B051-0E42210B7E7F}"/>
              </a:ext>
            </a:extLst>
          </p:cNvPr>
          <p:cNvSpPr>
            <a:spLocks noGrp="1"/>
          </p:cNvSpPr>
          <p:nvPr>
            <p:ph type="title"/>
          </p:nvPr>
        </p:nvSpPr>
        <p:spPr>
          <a:xfrm>
            <a:off x="179294" y="114300"/>
            <a:ext cx="8875059" cy="684371"/>
          </a:xfrm>
        </p:spPr>
        <p:txBody>
          <a:bodyPr/>
          <a:lstStyle/>
          <a:p>
            <a:r>
              <a:rPr lang="en-US" dirty="0"/>
              <a:t> </a:t>
            </a:r>
            <a:r>
              <a:rPr lang="en-US" sz="2800" dirty="0"/>
              <a:t>SUB 05:83 Meadowbrook Subdivision – Background cont.</a:t>
            </a:r>
          </a:p>
        </p:txBody>
      </p:sp>
      <p:sp>
        <p:nvSpPr>
          <p:cNvPr id="3" name="Content Placeholder 2">
            <a:extLst>
              <a:ext uri="{FF2B5EF4-FFF2-40B4-BE49-F238E27FC236}">
                <a16:creationId xmlns:a16="http://schemas.microsoft.com/office/drawing/2014/main" id="{7AD2D2F9-8BF7-4DA7-858A-A2494C41A9F9}"/>
              </a:ext>
            </a:extLst>
          </p:cNvPr>
          <p:cNvSpPr>
            <a:spLocks noGrp="1"/>
          </p:cNvSpPr>
          <p:nvPr>
            <p:ph idx="1"/>
          </p:nvPr>
        </p:nvSpPr>
        <p:spPr>
          <a:xfrm>
            <a:off x="525463" y="959225"/>
            <a:ext cx="8069897" cy="5430146"/>
          </a:xfrm>
        </p:spPr>
        <p:txBody>
          <a:bodyPr/>
          <a:lstStyle/>
          <a:p>
            <a:pPr lvl="1"/>
            <a:r>
              <a:rPr lang="en-US" dirty="0"/>
              <a:t>13. VPDES General construction permit required through the Department of Conservation and Recreation;</a:t>
            </a:r>
          </a:p>
          <a:p>
            <a:pPr lvl="1"/>
            <a:r>
              <a:rPr lang="en-US" dirty="0"/>
              <a:t>14. Army Corps of Engineers and DEQ approval for any possible wetland and stream impacts if any are proposed;</a:t>
            </a:r>
          </a:p>
          <a:p>
            <a:pPr lvl="1"/>
            <a:r>
              <a:rPr lang="en-US" dirty="0"/>
              <a:t>15. VDOT has indicated that a 100-foot taper with a 150 ft. turning lane is required at the entranceway to Rt. 613.</a:t>
            </a:r>
          </a:p>
          <a:p>
            <a:r>
              <a:rPr lang="en-US" dirty="0"/>
              <a:t>The project was broken into phases. Phase 1 is the entrance road to the subdivision. Phase 2, completed, consists of 12 residential lots. Phase 3, completed, consists of 21 lots. Phase 4, under construction, consists of the remaining 13 lots. </a:t>
            </a:r>
            <a:endParaRPr lang="en-US" b="1" dirty="0"/>
          </a:p>
        </p:txBody>
      </p:sp>
    </p:spTree>
    <p:extLst>
      <p:ext uri="{BB962C8B-B14F-4D97-AF65-F5344CB8AC3E}">
        <p14:creationId xmlns:p14="http://schemas.microsoft.com/office/powerpoint/2010/main" val="977484088"/>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Meadowbrook Subdivision – Phase I</a:t>
            </a:r>
          </a:p>
        </p:txBody>
      </p:sp>
      <p:pic>
        <p:nvPicPr>
          <p:cNvPr id="3" name="Picture 2">
            <a:extLst>
              <a:ext uri="{FF2B5EF4-FFF2-40B4-BE49-F238E27FC236}">
                <a16:creationId xmlns:a16="http://schemas.microsoft.com/office/drawing/2014/main" id="{9E9789EB-8B57-4310-A70F-54AC3B3784B6}"/>
              </a:ext>
            </a:extLst>
          </p:cNvPr>
          <p:cNvPicPr>
            <a:picLocks noChangeAspect="1"/>
          </p:cNvPicPr>
          <p:nvPr/>
        </p:nvPicPr>
        <p:blipFill>
          <a:blip r:embed="rId2"/>
          <a:stretch>
            <a:fillRect/>
          </a:stretch>
        </p:blipFill>
        <p:spPr>
          <a:xfrm>
            <a:off x="1021976" y="1009476"/>
            <a:ext cx="7189695" cy="5604832"/>
          </a:xfrm>
          <a:prstGeom prst="rect">
            <a:avLst/>
          </a:prstGeom>
        </p:spPr>
      </p:pic>
    </p:spTree>
    <p:extLst>
      <p:ext uri="{BB962C8B-B14F-4D97-AF65-F5344CB8AC3E}">
        <p14:creationId xmlns:p14="http://schemas.microsoft.com/office/powerpoint/2010/main" val="190657417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2A3B2-7EE5-45AF-8273-22A5BADD88AD}"/>
              </a:ext>
            </a:extLst>
          </p:cNvPr>
          <p:cNvSpPr>
            <a:spLocks noGrp="1"/>
          </p:cNvSpPr>
          <p:nvPr>
            <p:ph type="title"/>
          </p:nvPr>
        </p:nvSpPr>
        <p:spPr>
          <a:xfrm>
            <a:off x="537051" y="151728"/>
            <a:ext cx="8069897" cy="684371"/>
          </a:xfrm>
        </p:spPr>
        <p:txBody>
          <a:bodyPr/>
          <a:lstStyle/>
          <a:p>
            <a:r>
              <a:rPr lang="en-US" dirty="0"/>
              <a:t>Meadowbrook Subdivision – Phase II</a:t>
            </a:r>
          </a:p>
        </p:txBody>
      </p:sp>
      <p:pic>
        <p:nvPicPr>
          <p:cNvPr id="4" name="Picture 3">
            <a:extLst>
              <a:ext uri="{FF2B5EF4-FFF2-40B4-BE49-F238E27FC236}">
                <a16:creationId xmlns:a16="http://schemas.microsoft.com/office/drawing/2014/main" id="{8E6350E6-9A9B-4D6E-ABFB-876E0CC4A94B}"/>
              </a:ext>
            </a:extLst>
          </p:cNvPr>
          <p:cNvPicPr>
            <a:picLocks noChangeAspect="1"/>
          </p:cNvPicPr>
          <p:nvPr/>
        </p:nvPicPr>
        <p:blipFill>
          <a:blip r:embed="rId2"/>
          <a:stretch>
            <a:fillRect/>
          </a:stretch>
        </p:blipFill>
        <p:spPr>
          <a:xfrm>
            <a:off x="922872" y="959224"/>
            <a:ext cx="7261904" cy="5610849"/>
          </a:xfrm>
          <a:prstGeom prst="rect">
            <a:avLst/>
          </a:prstGeom>
        </p:spPr>
      </p:pic>
    </p:spTree>
    <p:extLst>
      <p:ext uri="{BB962C8B-B14F-4D97-AF65-F5344CB8AC3E}">
        <p14:creationId xmlns:p14="http://schemas.microsoft.com/office/powerpoint/2010/main" val="2998157519"/>
      </p:ext>
    </p:extLst>
  </p:cSld>
  <p:clrMapOvr>
    <a:masterClrMapping/>
  </p:clrMapOvr>
  <p:transition>
    <p:wipe dir="r"/>
  </p:transition>
</p:sld>
</file>

<file path=ppt/theme/theme1.xml><?xml version="1.0" encoding="utf-8"?>
<a:theme xmlns:a="http://schemas.openxmlformats.org/drawingml/2006/main" name="1_Default Design">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0005FF"/>
              </a:solidFill>
            </a14:hiddenFill>
          </a:ext>
          <a:ext uri="{91240B29-F687-4F45-9708-019B960494DF}">
            <a14:hiddenLine xmlns:a14="http://schemas.microsoft.com/office/drawing/2010/main" w="12699"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488" tIns="44450" rIns="90488" bIns="44450" numCol="1" anchor="t" anchorCtr="0" compatLnSpc="1">
        <a:prstTxWarp prst="textNoShape">
          <a:avLst/>
        </a:prstTxWarp>
      </a:bodyPr>
      <a:lstStyle>
        <a:defPPr marL="0" marR="0" indent="0" algn="l" defTabSz="914400" rtl="0" eaLnBrk="0" fontAlgn="base" latinLnBrk="0" hangingPunct="0">
          <a:lnSpc>
            <a:spcPct val="110000"/>
          </a:lnSpc>
          <a:spcBef>
            <a:spcPct val="0"/>
          </a:spcBef>
          <a:spcAft>
            <a:spcPct val="0"/>
          </a:spcAft>
          <a:buClrTx/>
          <a:buSzTx/>
          <a:buFontTx/>
          <a:buNone/>
          <a:tabLst/>
          <a:defRPr kumimoji="0" lang="en-US" sz="5400" b="1"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12499</TotalTime>
  <Pages>5</Pages>
  <Words>861</Words>
  <Application>Microsoft Office PowerPoint</Application>
  <PresentationFormat>On-screen Show (4:3)</PresentationFormat>
  <Paragraphs>47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Lucida Bright</vt:lpstr>
      <vt:lpstr>Times New Roman</vt:lpstr>
      <vt:lpstr>Wingdings</vt:lpstr>
      <vt:lpstr>1_Default Design</vt:lpstr>
      <vt:lpstr>SUB 05:83 Meadowbrook Rural Cluster Subdivision</vt:lpstr>
      <vt:lpstr> SUB 05:83 Meadowbrook Subdivision – Background </vt:lpstr>
      <vt:lpstr> Meadowbrook Subdivision Site Location</vt:lpstr>
      <vt:lpstr>Meadowbrook Subdivision Parcel Map</vt:lpstr>
      <vt:lpstr> SUB 05:83 Meadowbrook Subdivision – Background cont.</vt:lpstr>
      <vt:lpstr> SUB 05:83 Meadowbrook Subdivision – Background cont.</vt:lpstr>
      <vt:lpstr> SUB 05:83 Meadowbrook Subdivision – Background cont.</vt:lpstr>
      <vt:lpstr>Meadowbrook Subdivision – Phase I</vt:lpstr>
      <vt:lpstr>Meadowbrook Subdivision – Phase II</vt:lpstr>
      <vt:lpstr>Meadowbrook Subdivision – Phase III</vt:lpstr>
      <vt:lpstr>Meadowbrook Subdivision – Phase IV</vt:lpstr>
      <vt:lpstr> SUB 05:83 Meadowbrook Subdivision – Background cont.</vt:lpstr>
      <vt:lpstr>SUB 05:83 Meadowbrook Subdivision – Developer Letter</vt:lpstr>
      <vt:lpstr>SUB 05:83 Meadowbrook Subdivision – Developer Letter</vt:lpstr>
      <vt:lpstr>SUB 05:83 Meadowbrook Subdivision – HOA Letter</vt:lpstr>
      <vt:lpstr> Planning Commissioners Discussion</vt:lpstr>
      <vt:lpstr> SUB 05:83 Meadowbrook Subdivision Motion</vt:lpstr>
    </vt:vector>
  </TitlesOfParts>
  <Company>Honeywell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.ppt template</dc:subject>
  <dc:creator>dbottig</dc:creator>
  <cp:keywords>on screen power point template/Honeywell</cp:keywords>
  <dc:description>Honeywell approved template with minimum user hints and tips</dc:description>
  <cp:lastModifiedBy>Todd Fortune</cp:lastModifiedBy>
  <cp:revision>583</cp:revision>
  <cp:lastPrinted>2024-07-09T19:14:49Z</cp:lastPrinted>
  <dcterms:created xsi:type="dcterms:W3CDTF">2003-04-18T00:36:36Z</dcterms:created>
  <dcterms:modified xsi:type="dcterms:W3CDTF">2024-07-09T21:01:50Z</dcterms:modified>
</cp:coreProperties>
</file>