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1" r:id="rId1"/>
  </p:sldMasterIdLst>
  <p:notesMasterIdLst>
    <p:notesMasterId r:id="rId10"/>
  </p:notesMasterIdLst>
  <p:handoutMasterIdLst>
    <p:handoutMasterId r:id="rId11"/>
  </p:handoutMasterIdLst>
  <p:sldIdLst>
    <p:sldId id="372" r:id="rId2"/>
    <p:sldId id="448" r:id="rId3"/>
    <p:sldId id="460" r:id="rId4"/>
    <p:sldId id="447" r:id="rId5"/>
    <p:sldId id="462" r:id="rId6"/>
    <p:sldId id="464" r:id="rId7"/>
    <p:sldId id="452" r:id="rId8"/>
    <p:sldId id="451" r:id="rId9"/>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1pPr>
    <a:lvl2pPr marL="4572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2pPr>
    <a:lvl3pPr marL="9144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3pPr>
    <a:lvl4pPr marL="13716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4pPr>
    <a:lvl5pPr marL="18288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5pPr>
    <a:lvl6pPr marL="2286000" algn="l" defTabSz="914400" rtl="0" eaLnBrk="1" latinLnBrk="0" hangingPunct="1">
      <a:defRPr sz="5400" b="1" kern="1200" baseline="-25000">
        <a:solidFill>
          <a:schemeClr val="tx1"/>
        </a:solidFill>
        <a:latin typeface="Arial" charset="0"/>
        <a:ea typeface="+mn-ea"/>
        <a:cs typeface="+mn-cs"/>
      </a:defRPr>
    </a:lvl6pPr>
    <a:lvl7pPr marL="2743200" algn="l" defTabSz="914400" rtl="0" eaLnBrk="1" latinLnBrk="0" hangingPunct="1">
      <a:defRPr sz="5400" b="1" kern="1200" baseline="-25000">
        <a:solidFill>
          <a:schemeClr val="tx1"/>
        </a:solidFill>
        <a:latin typeface="Arial" charset="0"/>
        <a:ea typeface="+mn-ea"/>
        <a:cs typeface="+mn-cs"/>
      </a:defRPr>
    </a:lvl7pPr>
    <a:lvl8pPr marL="3200400" algn="l" defTabSz="914400" rtl="0" eaLnBrk="1" latinLnBrk="0" hangingPunct="1">
      <a:defRPr sz="5400" b="1" kern="1200" baseline="-25000">
        <a:solidFill>
          <a:schemeClr val="tx1"/>
        </a:solidFill>
        <a:latin typeface="Arial" charset="0"/>
        <a:ea typeface="+mn-ea"/>
        <a:cs typeface="+mn-cs"/>
      </a:defRPr>
    </a:lvl8pPr>
    <a:lvl9pPr marL="3657600" algn="l" defTabSz="914400" rtl="0" eaLnBrk="1" latinLnBrk="0" hangingPunct="1">
      <a:defRPr sz="5400" b="1"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317023"/>
    <a:srgbClr val="FF6600"/>
    <a:srgbClr val="0053A5"/>
    <a:srgbClr val="51DC00"/>
    <a:srgbClr val="414141"/>
    <a:srgbClr val="616A74"/>
    <a:srgbClr val="DC241F"/>
    <a:srgbClr val="C38E6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60"/>
  </p:normalViewPr>
  <p:slideViewPr>
    <p:cSldViewPr snapToGrid="0">
      <p:cViewPr varScale="1">
        <p:scale>
          <a:sx n="107" d="100"/>
          <a:sy n="107" d="100"/>
        </p:scale>
        <p:origin x="1716" y="114"/>
      </p:cViewPr>
      <p:guideLst>
        <p:guide orient="horz" pos="2161"/>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7" d="100"/>
          <a:sy n="77" d="100"/>
        </p:scale>
        <p:origin x="371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17777" y="8797614"/>
            <a:ext cx="719244" cy="242889"/>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08" tIns="44957" rIns="88308" bIns="44957">
            <a:spAutoFit/>
          </a:bodyPr>
          <a:lstStyle>
            <a:lvl1pPr defTabSz="871538">
              <a:defRPr sz="5400" b="1" baseline="-25000">
                <a:solidFill>
                  <a:schemeClr val="tx1"/>
                </a:solidFill>
                <a:latin typeface="Arial" charset="0"/>
              </a:defRPr>
            </a:lvl1pPr>
            <a:lvl2pPr marL="742950" indent="-285750" defTabSz="871538">
              <a:defRPr sz="5400" b="1" baseline="-25000">
                <a:solidFill>
                  <a:schemeClr val="tx1"/>
                </a:solidFill>
                <a:latin typeface="Arial" charset="0"/>
              </a:defRPr>
            </a:lvl2pPr>
            <a:lvl3pPr marL="1143000" indent="-228600" defTabSz="871538">
              <a:defRPr sz="5400" b="1" baseline="-25000">
                <a:solidFill>
                  <a:schemeClr val="tx1"/>
                </a:solidFill>
                <a:latin typeface="Arial" charset="0"/>
              </a:defRPr>
            </a:lvl3pPr>
            <a:lvl4pPr marL="1600200" indent="-228600" defTabSz="871538">
              <a:defRPr sz="5400" b="1" baseline="-25000">
                <a:solidFill>
                  <a:schemeClr val="tx1"/>
                </a:solidFill>
                <a:latin typeface="Arial" charset="0"/>
              </a:defRPr>
            </a:lvl4pPr>
            <a:lvl5pPr marL="2057400" indent="-228600" defTabSz="871538">
              <a:defRPr sz="5400" b="1" baseline="-25000">
                <a:solidFill>
                  <a:schemeClr val="tx1"/>
                </a:solidFill>
                <a:latin typeface="Arial" charset="0"/>
              </a:defRPr>
            </a:lvl5pPr>
            <a:lvl6pPr marL="2514600" indent="-228600" defTabSz="871538"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defTabSz="871538"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defTabSz="871538"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defTabSz="871538"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100" b="0" baseline="0"/>
              <a:t>Page </a:t>
            </a:r>
            <a:fld id="{BFA893E5-8758-4D2F-92F3-817B65D7260F}" type="slidenum">
              <a:rPr lang="en-US" altLang="en-US" sz="1100" b="0" baseline="0"/>
              <a:pPr algn="ctr">
                <a:lnSpc>
                  <a:spcPct val="90000"/>
                </a:lnSpc>
                <a:defRPr/>
              </a:pPr>
              <a:t>‹#›</a:t>
            </a:fld>
            <a:endParaRPr lang="en-US" altLang="en-US" sz="1100" b="0" baseline="0"/>
          </a:p>
        </p:txBody>
      </p:sp>
    </p:spTree>
    <p:extLst>
      <p:ext uri="{BB962C8B-B14F-4D97-AF65-F5344CB8AC3E}">
        <p14:creationId xmlns:p14="http://schemas.microsoft.com/office/powerpoint/2010/main" val="10372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3"/>
          <p:cNvSpPr>
            <a:spLocks noGrp="1" noRot="1" noChangeAspect="1" noChangeArrowheads="1" noTextEdit="1"/>
          </p:cNvSpPr>
          <p:nvPr>
            <p:ph type="sldImg" idx="2"/>
          </p:nvPr>
        </p:nvSpPr>
        <p:spPr bwMode="auto">
          <a:xfrm>
            <a:off x="1166813" y="692150"/>
            <a:ext cx="4616450" cy="34639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26992" y="4386190"/>
            <a:ext cx="5096092" cy="4159072"/>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6563" rIns="91520" bIns="4656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7965222"/>
      </p:ext>
    </p:extLst>
  </p:cSld>
  <p:clrMap bg1="lt1" tx1="dk1" bg2="lt2" tx2="dk2" accent1="accent1" accent2="accent2" accent3="accent3" accent4="accent4" accent5="accent5" accent6="accent6" hlink="hlink" folHlink="folHlink"/>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5" name="Freeform 11"/>
          <p:cNvSpPr>
            <a:spLocks/>
          </p:cNvSpPr>
          <p:nvPr userDrawn="1"/>
        </p:nvSpPr>
        <p:spPr bwMode="auto">
          <a:xfrm>
            <a:off x="3175" y="4803775"/>
            <a:ext cx="9140825" cy="457200"/>
          </a:xfrm>
          <a:custGeom>
            <a:avLst/>
            <a:gdLst>
              <a:gd name="T0" fmla="*/ 0 w 5758"/>
              <a:gd name="T1" fmla="*/ 24 h 314"/>
              <a:gd name="T2" fmla="*/ 2879 w 5758"/>
              <a:gd name="T3" fmla="*/ 0 h 314"/>
              <a:gd name="T4" fmla="*/ 5758 w 5758"/>
              <a:gd name="T5" fmla="*/ 24 h 314"/>
              <a:gd name="T6" fmla="*/ 0 60000 65536"/>
              <a:gd name="T7" fmla="*/ 0 60000 65536"/>
              <a:gd name="T8" fmla="*/ 0 60000 65536"/>
            </a:gdLst>
            <a:ahLst/>
            <a:cxnLst>
              <a:cxn ang="T6">
                <a:pos x="T0" y="T1"/>
              </a:cxn>
              <a:cxn ang="T7">
                <a:pos x="T2" y="T3"/>
              </a:cxn>
              <a:cxn ang="T8">
                <a:pos x="T4" y="T5"/>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 name="Rectangle 15"/>
          <p:cNvSpPr>
            <a:spLocks noChangeArrowheads="1"/>
          </p:cNvSpPr>
          <p:nvPr userDrawn="1"/>
        </p:nvSpPr>
        <p:spPr bwMode="auto">
          <a:xfrm>
            <a:off x="3175" y="5260975"/>
            <a:ext cx="9140825" cy="1597025"/>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t"/>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defRPr/>
            </a:pPr>
            <a:endParaRPr lang="en-US" altLang="en-US" sz="1200" b="0" baseline="0" dirty="0">
              <a:solidFill>
                <a:srgbClr val="000000"/>
              </a:solidFill>
              <a:latin typeface="Times New Roman" panose="02020603050405020304" pitchFamily="18" charset="0"/>
              <a:cs typeface="Times New Roman" panose="02020603050405020304" pitchFamily="18" charset="0"/>
            </a:endParaRP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Fluvanna County</a:t>
            </a: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Planning &amp; Zoning Department</a:t>
            </a:r>
          </a:p>
        </p:txBody>
      </p:sp>
      <p:pic>
        <p:nvPicPr>
          <p:cNvPr id="7" name="Picture 18" descr="flu_seal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8224" y="5276666"/>
            <a:ext cx="12112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userDrawn="1">
            <p:ph type="ctrTitle"/>
          </p:nvPr>
        </p:nvSpPr>
        <p:spPr>
          <a:xfrm>
            <a:off x="417530" y="514350"/>
            <a:ext cx="8308941" cy="2478088"/>
          </a:xfrm>
        </p:spPr>
        <p:txBody>
          <a:bodyPr anchor="ctr"/>
          <a:lstStyle>
            <a:lvl1pPr algn="ctr">
              <a:lnSpc>
                <a:spcPct val="85000"/>
              </a:lnSpc>
              <a:spcBef>
                <a:spcPct val="15000"/>
              </a:spcBef>
              <a:defRPr sz="540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defRPr>
            </a:lvl1pPr>
          </a:lstStyle>
          <a:p>
            <a:pPr lvl="0"/>
            <a:r>
              <a:rPr lang="en-US" noProof="0" dirty="0"/>
              <a:t>Click to edit Master </a:t>
            </a:r>
            <a:br>
              <a:rPr lang="en-US" noProof="0" dirty="0"/>
            </a:br>
            <a:r>
              <a:rPr lang="en-US" noProof="0" dirty="0"/>
              <a:t>title style</a:t>
            </a:r>
          </a:p>
        </p:txBody>
      </p:sp>
      <p:sp>
        <p:nvSpPr>
          <p:cNvPr id="10244" name="Rectangle 4"/>
          <p:cNvSpPr>
            <a:spLocks noGrp="1" noChangeArrowheads="1"/>
          </p:cNvSpPr>
          <p:nvPr userDrawn="1">
            <p:ph type="subTitle" idx="1"/>
          </p:nvPr>
        </p:nvSpPr>
        <p:spPr>
          <a:xfrm>
            <a:off x="1371600" y="3095625"/>
            <a:ext cx="6400800" cy="1436688"/>
          </a:xfrm>
        </p:spPr>
        <p:txBody>
          <a:bodyPr anchor="ctr"/>
          <a:lstStyle>
            <a:lvl1pPr marL="0" indent="0" algn="ctr">
              <a:buFontTx/>
              <a:buNone/>
              <a:defRPr sz="2800">
                <a:ln>
                  <a:solidFill>
                    <a:schemeClr val="accent5">
                      <a:lumMod val="10000"/>
                    </a:schemeClr>
                  </a:solidFill>
                </a:ln>
                <a:solidFill>
                  <a:schemeClr val="bg1">
                    <a:lumMod val="85000"/>
                  </a:schemeClr>
                </a:solidFill>
                <a:effectLst/>
                <a:latin typeface="Calibri" panose="020F0502020204030204" pitchFamily="34" charset="0"/>
                <a:cs typeface="Arial" panose="020B0604020202020204" pitchFamily="34" charset="0"/>
              </a:defRPr>
            </a:lvl1pPr>
          </a:lstStyle>
          <a:p>
            <a:pPr lvl="0"/>
            <a:r>
              <a:rPr lang="en-US" noProof="0" dirty="0"/>
              <a:t>Click to edit Master subtitle style</a:t>
            </a:r>
          </a:p>
        </p:txBody>
      </p:sp>
      <p:sp>
        <p:nvSpPr>
          <p:cNvPr id="2" name="TextBox 1"/>
          <p:cNvSpPr txBox="1"/>
          <p:nvPr userDrawn="1"/>
        </p:nvSpPr>
        <p:spPr>
          <a:xfrm>
            <a:off x="5840730" y="6487611"/>
            <a:ext cx="3166251" cy="278731"/>
          </a:xfrm>
          <a:prstGeom prst="rect">
            <a:avLst/>
          </a:prstGeom>
          <a:noFill/>
        </p:spPr>
        <p:txBody>
          <a:bodyPr wrap="none" rtlCol="0">
            <a:spAutoFit/>
          </a:bodyPr>
          <a:lstStyle/>
          <a:p>
            <a:pPr algn="ctr"/>
            <a:r>
              <a:rPr lang="en-US" altLang="en-US" sz="1200" i="1" baseline="0" dirty="0">
                <a:solidFill>
                  <a:srgbClr val="000000"/>
                </a:solidFill>
                <a:latin typeface="Lucida Bright" pitchFamily="18" charset="0"/>
              </a:rPr>
              <a:t>“</a:t>
            </a:r>
            <a:r>
              <a:rPr lang="en-US" altLang="en-US" sz="1200" b="0" i="1" baseline="0" dirty="0">
                <a:solidFill>
                  <a:srgbClr val="000000"/>
                </a:solidFill>
                <a:latin typeface="Lucida Bright" pitchFamily="18" charset="0"/>
              </a:rPr>
              <a:t>Responsive &amp; Responsible Government”</a:t>
            </a:r>
            <a:endParaRPr lang="en-US" sz="1200" dirty="0">
              <a:solidFill>
                <a:srgbClr val="000000"/>
              </a:solidFill>
            </a:endParaRPr>
          </a:p>
        </p:txBody>
      </p:sp>
    </p:spTree>
    <p:extLst>
      <p:ext uri="{BB962C8B-B14F-4D97-AF65-F5344CB8AC3E}">
        <p14:creationId xmlns:p14="http://schemas.microsoft.com/office/powerpoint/2010/main" val="224508073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463" y="114300"/>
            <a:ext cx="8069897" cy="68437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25463" y="1195754"/>
            <a:ext cx="8069897" cy="5193616"/>
          </a:xfrm>
        </p:spPr>
        <p:txBody>
          <a:bodyPr/>
          <a:lstStyle>
            <a:lvl1pPr marL="228600" indent="-228600">
              <a:spcBef>
                <a:spcPts val="600"/>
              </a:spcBef>
              <a:buClrTx/>
              <a:defRPr sz="2400"/>
            </a:lvl1pPr>
            <a:lvl2pPr>
              <a:spcBef>
                <a:spcPts val="600"/>
              </a:spcBef>
              <a:defRPr sz="2000" b="0"/>
            </a:lvl2pPr>
            <a:lvl3pPr>
              <a:spcBef>
                <a:spcPts val="600"/>
              </a:spcBef>
              <a:defRPr/>
            </a:lvl3pPr>
            <a:lvl4pPr>
              <a:spcBef>
                <a:spcPts val="600"/>
              </a:spcBef>
              <a:defRPr/>
            </a:lvl4pPr>
            <a:lvl5pPr marL="1371600" indent="-228600">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3916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92300"/>
            <a:ext cx="7772400" cy="2256790"/>
          </a:xfrm>
        </p:spPr>
        <p:txBody>
          <a:bodyPr/>
          <a:lstStyle>
            <a:lvl1pPr algn="ctr">
              <a:defRPr sz="4000" b="1" cap="a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4278313"/>
            <a:ext cx="7772400" cy="1500187"/>
          </a:xfrm>
        </p:spPr>
        <p:txBody>
          <a:bodyPr anchor="ctr"/>
          <a:lstStyle>
            <a:lvl1pPr marL="0" indent="0" algn="ct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2978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3" y="1134208"/>
            <a:ext cx="3922712"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5" y="1134208"/>
            <a:ext cx="3922713"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65352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0551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525463" y="1125414"/>
            <a:ext cx="8069897" cy="5263955"/>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17"/>
          <p:cNvSpPr>
            <a:spLocks noChangeArrowheads="1"/>
          </p:cNvSpPr>
          <p:nvPr userDrawn="1"/>
        </p:nvSpPr>
        <p:spPr bwMode="auto">
          <a:xfrm>
            <a:off x="3170173" y="6584950"/>
            <a:ext cx="2803654" cy="228268"/>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000" b="0" baseline="0" dirty="0">
                <a:solidFill>
                  <a:srgbClr val="000000"/>
                </a:solidFill>
              </a:rPr>
              <a:t>Fluvanna County Planning/Zoning Department</a:t>
            </a:r>
          </a:p>
        </p:txBody>
      </p:sp>
      <p:pic>
        <p:nvPicPr>
          <p:cNvPr id="1031" name="Picture 28" descr="Fluvanna Count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6875" y="659130"/>
            <a:ext cx="83486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3"/>
          <p:cNvSpPr>
            <a:spLocks noGrp="1" noChangeArrowheads="1"/>
          </p:cNvSpPr>
          <p:nvPr>
            <p:ph type="title"/>
          </p:nvPr>
        </p:nvSpPr>
        <p:spPr bwMode="auto">
          <a:xfrm>
            <a:off x="525463" y="80010"/>
            <a:ext cx="8069897"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6605577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Lst>
  <p:transition>
    <p:wipe dir="r"/>
  </p:transition>
  <p:txStyles>
    <p:title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228600" indent="-228600" algn="l" rtl="0" eaLnBrk="0" fontAlgn="base" hangingPunct="0">
        <a:lnSpc>
          <a:spcPct val="100000"/>
        </a:lnSpc>
        <a:spcBef>
          <a:spcPts val="600"/>
        </a:spcBef>
        <a:spcAft>
          <a:spcPts val="600"/>
        </a:spcAft>
        <a:buClrTx/>
        <a:buChar char="•"/>
        <a:defRPr sz="2400" b="0">
          <a:solidFill>
            <a:schemeClr val="tx1"/>
          </a:solidFill>
          <a:latin typeface="Arial" panose="020B0604020202020204" pitchFamily="34" charset="0"/>
          <a:ea typeface="+mn-ea"/>
          <a:cs typeface="Arial" panose="020B0604020202020204" pitchFamily="34" charset="0"/>
        </a:defRPr>
      </a:lvl1pPr>
      <a:lvl2pPr marL="514350" indent="-225425" algn="l" rtl="0" eaLnBrk="0" fontAlgn="base" hangingPunct="0">
        <a:lnSpc>
          <a:spcPct val="100000"/>
        </a:lnSpc>
        <a:spcBef>
          <a:spcPts val="600"/>
        </a:spcBef>
        <a:spcAft>
          <a:spcPts val="600"/>
        </a:spcAft>
        <a:buClrTx/>
        <a:buSzPct val="120000"/>
        <a:buFont typeface="Arial" charset="0"/>
        <a:buChar char="-"/>
        <a:defRPr sz="2000" b="0">
          <a:solidFill>
            <a:schemeClr val="tx1"/>
          </a:solidFill>
          <a:latin typeface="Arial" panose="020B0604020202020204" pitchFamily="34" charset="0"/>
          <a:cs typeface="Arial" panose="020B0604020202020204" pitchFamily="34" charset="0"/>
        </a:defRPr>
      </a:lvl2pPr>
      <a:lvl3pPr marL="800100" indent="-228600" algn="l" rtl="0" eaLnBrk="0" fontAlgn="base" hangingPunct="0">
        <a:lnSpc>
          <a:spcPct val="100000"/>
        </a:lnSpc>
        <a:spcBef>
          <a:spcPts val="600"/>
        </a:spcBef>
        <a:spcAft>
          <a:spcPts val="600"/>
        </a:spcAft>
        <a:buClrTx/>
        <a:buSzPct val="90000"/>
        <a:buFont typeface="Wingdings" pitchFamily="2" charset="2"/>
        <a:buChar char="w"/>
        <a:defRPr>
          <a:solidFill>
            <a:schemeClr val="tx1"/>
          </a:solidFill>
          <a:latin typeface="Arial" panose="020B0604020202020204" pitchFamily="34" charset="0"/>
          <a:cs typeface="Arial" panose="020B0604020202020204" pitchFamily="34" charset="0"/>
        </a:defRPr>
      </a:lvl3pPr>
      <a:lvl4pPr marL="1028700" indent="-176213"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4pPr>
      <a:lvl5pPr marL="1371600" indent="-228600"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5pPr>
      <a:lvl6pPr marL="2787650" indent="-271463" algn="l" rtl="0" eaLnBrk="0" fontAlgn="base" hangingPunct="0">
        <a:spcBef>
          <a:spcPct val="20000"/>
        </a:spcBef>
        <a:spcAft>
          <a:spcPct val="0"/>
        </a:spcAft>
        <a:buChar char="»"/>
        <a:defRPr sz="2000">
          <a:solidFill>
            <a:schemeClr val="tx1"/>
          </a:solidFill>
          <a:latin typeface="Times New Roman" pitchFamily="18" charset="0"/>
        </a:defRPr>
      </a:lvl6pPr>
      <a:lvl7pPr marL="3244850" indent="-271463" algn="l" rtl="0" eaLnBrk="0" fontAlgn="base" hangingPunct="0">
        <a:spcBef>
          <a:spcPct val="20000"/>
        </a:spcBef>
        <a:spcAft>
          <a:spcPct val="0"/>
        </a:spcAft>
        <a:buChar char="»"/>
        <a:defRPr sz="2000">
          <a:solidFill>
            <a:schemeClr val="tx1"/>
          </a:solidFill>
          <a:latin typeface="Times New Roman" pitchFamily="18" charset="0"/>
        </a:defRPr>
      </a:lvl7pPr>
      <a:lvl8pPr marL="3702050" indent="-271463" algn="l" rtl="0" eaLnBrk="0" fontAlgn="base" hangingPunct="0">
        <a:spcBef>
          <a:spcPct val="20000"/>
        </a:spcBef>
        <a:spcAft>
          <a:spcPct val="0"/>
        </a:spcAft>
        <a:buChar char="»"/>
        <a:defRPr sz="2000">
          <a:solidFill>
            <a:schemeClr val="tx1"/>
          </a:solidFill>
          <a:latin typeface="Times New Roman" pitchFamily="18" charset="0"/>
        </a:defRPr>
      </a:lvl8pPr>
      <a:lvl9pPr marL="4159250" indent="-271463"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p:txBody>
          <a:bodyPr/>
          <a:lstStyle/>
          <a:p>
            <a:r>
              <a:rPr lang="en-US" altLang="en-US" sz="4800" dirty="0"/>
              <a:t>ZMP 24:01 </a:t>
            </a:r>
            <a:br>
              <a:rPr lang="en-US" altLang="en-US" sz="4800" dirty="0"/>
            </a:br>
            <a:r>
              <a:rPr lang="en-US" altLang="en-US" sz="4800" dirty="0"/>
              <a:t>Pratap Rai</a:t>
            </a:r>
            <a:br>
              <a:rPr lang="en-US" altLang="en-US" sz="4800" dirty="0"/>
            </a:br>
            <a:r>
              <a:rPr lang="en-US" altLang="en-US" sz="4800" dirty="0"/>
              <a:t>Zoning Proffer Amendment Deferral Request</a:t>
            </a:r>
          </a:p>
        </p:txBody>
      </p:sp>
      <p:sp>
        <p:nvSpPr>
          <p:cNvPr id="4099" name="Rectangle 11"/>
          <p:cNvSpPr>
            <a:spLocks noGrp="1" noChangeArrowheads="1"/>
          </p:cNvSpPr>
          <p:nvPr>
            <p:ph type="subTitle" idx="1"/>
          </p:nvPr>
        </p:nvSpPr>
        <p:spPr>
          <a:xfrm>
            <a:off x="1371600" y="2421924"/>
            <a:ext cx="6400800" cy="2310714"/>
          </a:xfrm>
        </p:spPr>
        <p:txBody>
          <a:bodyPr/>
          <a:lstStyle/>
          <a:p>
            <a:endParaRPr lang="en-US" altLang="en-US" sz="3200" b="1" dirty="0">
              <a:solidFill>
                <a:schemeClr val="bg1"/>
              </a:solidFill>
            </a:endParaRPr>
          </a:p>
          <a:p>
            <a:r>
              <a:rPr lang="en-US" altLang="en-US" sz="3200" b="1" dirty="0">
                <a:solidFill>
                  <a:schemeClr val="bg1"/>
                </a:solidFill>
              </a:rPr>
              <a:t>Tuesday, July 9, 2024</a:t>
            </a:r>
          </a:p>
          <a:p>
            <a:pPr>
              <a:spcAft>
                <a:spcPts val="0"/>
              </a:spcAft>
            </a:pPr>
            <a:r>
              <a:rPr lang="en-US" altLang="en-US" sz="3200" b="1" dirty="0">
                <a:solidFill>
                  <a:schemeClr val="bg1"/>
                </a:solidFill>
              </a:rPr>
              <a:t>Todd Fortune</a:t>
            </a:r>
          </a:p>
          <a:p>
            <a:pPr>
              <a:spcBef>
                <a:spcPts val="0"/>
              </a:spcBef>
              <a:spcAft>
                <a:spcPts val="0"/>
              </a:spcAft>
            </a:pPr>
            <a:r>
              <a:rPr lang="en-US" altLang="en-US" sz="3200" b="1" dirty="0">
                <a:solidFill>
                  <a:schemeClr val="bg1"/>
                </a:solidFill>
              </a:rPr>
              <a:t>Director of Planning</a:t>
            </a:r>
          </a:p>
        </p:txBody>
      </p:sp>
    </p:spTree>
    <p:extLst>
      <p:ext uri="{BB962C8B-B14F-4D97-AF65-F5344CB8AC3E}">
        <p14:creationId xmlns:p14="http://schemas.microsoft.com/office/powerpoint/2010/main" val="157086868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6" y="137352"/>
            <a:ext cx="8758518" cy="684371"/>
          </a:xfrm>
        </p:spPr>
        <p:txBody>
          <a:bodyPr/>
          <a:lstStyle/>
          <a:p>
            <a:r>
              <a:rPr lang="en-US" dirty="0"/>
              <a:t> ZMP 24:01 Rai Proffer Amendment - Background</a:t>
            </a:r>
            <a:endParaRPr lang="en-US" sz="2800" dirty="0"/>
          </a:p>
        </p:txBody>
      </p:sp>
      <p:sp>
        <p:nvSpPr>
          <p:cNvPr id="3" name="Content Placeholder 2"/>
          <p:cNvSpPr>
            <a:spLocks noGrp="1"/>
          </p:cNvSpPr>
          <p:nvPr>
            <p:ph idx="1"/>
          </p:nvPr>
        </p:nvSpPr>
        <p:spPr>
          <a:xfrm>
            <a:off x="525463" y="1004047"/>
            <a:ext cx="8069897" cy="5385323"/>
          </a:xfrm>
        </p:spPr>
        <p:txBody>
          <a:bodyPr/>
          <a:lstStyle/>
          <a:p>
            <a:r>
              <a:rPr lang="en-US" sz="1800" b="1" dirty="0"/>
              <a:t>The owner, Mr. Pratap Rai, had requested an amendment of the proffers for ZMP 09:04 with respect to 1.27 acres of Tax Map 5 Section A Parcel 54 – 21453 James Madison Highway. </a:t>
            </a:r>
          </a:p>
          <a:p>
            <a:pPr lvl="0"/>
            <a:r>
              <a:rPr lang="en-US" sz="1800" b="1" dirty="0"/>
              <a:t>The property was rezoned from A-1 to B-1 in 2009, As part of the rezoning, per a request from owner at the time (James H. Watson), the rezoning was subject to submitted proffers which limited allowed uses to:</a:t>
            </a:r>
          </a:p>
          <a:p>
            <a:pPr lvl="2"/>
            <a:r>
              <a:rPr lang="en-US" sz="1600" b="1" dirty="0"/>
              <a:t>Retail stores</a:t>
            </a:r>
          </a:p>
          <a:p>
            <a:pPr lvl="2"/>
            <a:r>
              <a:rPr lang="en-US" sz="1600" b="1" dirty="0"/>
              <a:t>Offices</a:t>
            </a:r>
          </a:p>
          <a:p>
            <a:pPr lvl="2"/>
            <a:r>
              <a:rPr lang="en-US" sz="1600" b="1" dirty="0"/>
              <a:t>Daycare centers</a:t>
            </a:r>
          </a:p>
          <a:p>
            <a:pPr lvl="2"/>
            <a:r>
              <a:rPr lang="en-US" sz="1600" b="1" dirty="0"/>
              <a:t>Commercial greenhouses</a:t>
            </a:r>
          </a:p>
          <a:p>
            <a:pPr lvl="2"/>
            <a:r>
              <a:rPr lang="en-US" sz="1600" b="1" dirty="0"/>
              <a:t>One- or two-family dwellings</a:t>
            </a:r>
          </a:p>
          <a:p>
            <a:r>
              <a:rPr lang="en-US" sz="1800" b="1" dirty="0"/>
              <a:t>The amendment requested by Mr. Rai would permit previously proffered out commercial uses such as a personal services establishment. At the time, there was a beauty parlor operating out of the building.</a:t>
            </a:r>
          </a:p>
          <a:p>
            <a:endParaRPr lang="en-US" sz="2000" b="1" dirty="0"/>
          </a:p>
        </p:txBody>
      </p:sp>
    </p:spTree>
    <p:extLst>
      <p:ext uri="{BB962C8B-B14F-4D97-AF65-F5344CB8AC3E}">
        <p14:creationId xmlns:p14="http://schemas.microsoft.com/office/powerpoint/2010/main" val="411995877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p:txBody>
          <a:bodyPr/>
          <a:lstStyle/>
          <a:p>
            <a:r>
              <a:rPr lang="en-US" dirty="0"/>
              <a:t> Rai Proffer Amendment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r>
              <a:rPr lang="en-US" sz="1800" b="1" dirty="0"/>
              <a:t>At its May 2024 meeting, the Planning Commission deferred the matter until its June 2024 meeting. </a:t>
            </a:r>
          </a:p>
          <a:p>
            <a:r>
              <a:rPr lang="en-US" sz="1800" b="1" dirty="0"/>
              <a:t>At the June meeting, the Commission granted a second deferral until tonight’s meeting.  </a:t>
            </a:r>
          </a:p>
          <a:p>
            <a:r>
              <a:rPr lang="en-US" sz="1800" b="1" dirty="0"/>
              <a:t>The property is currently served by a private well and septic system. The deferrals were intended to give Mr. Rai time to bring both into compliance with Virginia Department of Health Regulations. </a:t>
            </a:r>
          </a:p>
          <a:p>
            <a:pPr lvl="0"/>
            <a:r>
              <a:rPr lang="en-US" sz="1800" b="1" dirty="0"/>
              <a:t>Since the June meeting, Mr. Rai has closed the beauty parlor. He has also advised that once both public water and sewer are available to this property, he would like to place another business in the space formerly used as a beauty parlor. </a:t>
            </a:r>
          </a:p>
          <a:p>
            <a:pPr lvl="0"/>
            <a:r>
              <a:rPr lang="en-US" sz="1800" b="1" dirty="0"/>
              <a:t>Public water is available now. The availability of public sewer is dependent upon the completion of infrastructure in the area. Mr. Rai has expressed a desire to connect to both simultaneously.</a:t>
            </a:r>
          </a:p>
          <a:p>
            <a:pPr lvl="0"/>
            <a:r>
              <a:rPr lang="en-US" sz="1800" b="1" dirty="0"/>
              <a:t>Mr. Rai is requesting another deferral until June 28, 2025 to allow time for both public water and sewer to become available. </a:t>
            </a:r>
          </a:p>
        </p:txBody>
      </p:sp>
    </p:spTree>
    <p:extLst>
      <p:ext uri="{BB962C8B-B14F-4D97-AF65-F5344CB8AC3E}">
        <p14:creationId xmlns:p14="http://schemas.microsoft.com/office/powerpoint/2010/main" val="99405995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85" y="114300"/>
            <a:ext cx="8469430" cy="684371"/>
          </a:xfrm>
        </p:spPr>
        <p:txBody>
          <a:bodyPr/>
          <a:lstStyle/>
          <a:p>
            <a:r>
              <a:rPr lang="en-US" dirty="0"/>
              <a:t>        Rai Amendment Site Location</a:t>
            </a:r>
          </a:p>
        </p:txBody>
      </p:sp>
      <p:sp>
        <p:nvSpPr>
          <p:cNvPr id="3" name="5-Point Star 2"/>
          <p:cNvSpPr/>
          <p:nvPr/>
        </p:nvSpPr>
        <p:spPr bwMode="auto">
          <a:xfrm>
            <a:off x="3006969" y="2171700"/>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
        <p:nvSpPr>
          <p:cNvPr id="4" name="5-Point Star 3"/>
          <p:cNvSpPr/>
          <p:nvPr/>
        </p:nvSpPr>
        <p:spPr bwMode="auto">
          <a:xfrm>
            <a:off x="334108" y="1978269"/>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
        <p:nvSpPr>
          <p:cNvPr id="6" name="5-Point Star 5"/>
          <p:cNvSpPr/>
          <p:nvPr/>
        </p:nvSpPr>
        <p:spPr bwMode="auto">
          <a:xfrm>
            <a:off x="3464169" y="3305908"/>
            <a:ext cx="175846" cy="263769"/>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956" b="97969" l="2511" r="97052"/>
                    </a14:imgEffect>
                  </a14:imgLayer>
                </a14:imgProps>
              </a:ext>
            </a:extLst>
          </a:blip>
          <a:stretch>
            <a:fillRect/>
          </a:stretch>
        </p:blipFill>
        <p:spPr>
          <a:xfrm>
            <a:off x="1493642" y="972093"/>
            <a:ext cx="6133537" cy="5604552"/>
          </a:xfrm>
          <a:prstGeom prst="rect">
            <a:avLst/>
          </a:prstGeom>
          <a:effectLst>
            <a:outerShdw blurRad="76200" dir="18900000" sy="23000" kx="-1200000" algn="bl" rotWithShape="0">
              <a:prstClr val="black">
                <a:alpha val="20000"/>
              </a:prstClr>
            </a:outerShdw>
          </a:effectLst>
        </p:spPr>
      </p:pic>
      <p:sp>
        <p:nvSpPr>
          <p:cNvPr id="9" name="5-Point Star 8"/>
          <p:cNvSpPr/>
          <p:nvPr/>
        </p:nvSpPr>
        <p:spPr bwMode="auto">
          <a:xfrm>
            <a:off x="5131949" y="1645798"/>
            <a:ext cx="211015" cy="167634"/>
          </a:xfrm>
          <a:prstGeom prst="star5">
            <a:avLst/>
          </a:prstGeom>
          <a:solidFill>
            <a:srgbClr val="FF0000"/>
          </a:solidFill>
          <a:ln>
            <a:noFill/>
          </a:ln>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227709488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Rai Amendment Parcel Map</a:t>
            </a:r>
          </a:p>
        </p:txBody>
      </p:sp>
      <p:pic>
        <p:nvPicPr>
          <p:cNvPr id="3" name="Picture 2">
            <a:extLst>
              <a:ext uri="{FF2B5EF4-FFF2-40B4-BE49-F238E27FC236}">
                <a16:creationId xmlns:a16="http://schemas.microsoft.com/office/drawing/2014/main" id="{44F259FA-5AAE-44A6-A6AA-483D4F870213}"/>
              </a:ext>
            </a:extLst>
          </p:cNvPr>
          <p:cNvPicPr>
            <a:picLocks noChangeAspect="1"/>
          </p:cNvPicPr>
          <p:nvPr/>
        </p:nvPicPr>
        <p:blipFill>
          <a:blip r:embed="rId2"/>
          <a:stretch>
            <a:fillRect/>
          </a:stretch>
        </p:blipFill>
        <p:spPr>
          <a:xfrm>
            <a:off x="913568" y="1138518"/>
            <a:ext cx="7002267" cy="5342906"/>
          </a:xfrm>
          <a:prstGeom prst="rect">
            <a:avLst/>
          </a:prstGeom>
        </p:spPr>
      </p:pic>
    </p:spTree>
    <p:extLst>
      <p:ext uri="{BB962C8B-B14F-4D97-AF65-F5344CB8AC3E}">
        <p14:creationId xmlns:p14="http://schemas.microsoft.com/office/powerpoint/2010/main" val="35912727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48EC-198F-4972-87B6-7C0DDAE52485}"/>
              </a:ext>
            </a:extLst>
          </p:cNvPr>
          <p:cNvSpPr>
            <a:spLocks noGrp="1"/>
          </p:cNvSpPr>
          <p:nvPr>
            <p:ph type="title"/>
          </p:nvPr>
        </p:nvSpPr>
        <p:spPr/>
        <p:txBody>
          <a:bodyPr/>
          <a:lstStyle/>
          <a:p>
            <a:r>
              <a:rPr lang="en-US" dirty="0"/>
              <a:t>Rai Proffer Amendment – Signed Deferral Req.</a:t>
            </a:r>
          </a:p>
        </p:txBody>
      </p:sp>
      <p:pic>
        <p:nvPicPr>
          <p:cNvPr id="7" name="Picture 6">
            <a:extLst>
              <a:ext uri="{FF2B5EF4-FFF2-40B4-BE49-F238E27FC236}">
                <a16:creationId xmlns:a16="http://schemas.microsoft.com/office/drawing/2014/main" id="{434A72E8-3738-41B8-8F4D-399C04B564D7}"/>
              </a:ext>
            </a:extLst>
          </p:cNvPr>
          <p:cNvPicPr>
            <a:picLocks noChangeAspect="1"/>
          </p:cNvPicPr>
          <p:nvPr/>
        </p:nvPicPr>
        <p:blipFill>
          <a:blip r:embed="rId2"/>
          <a:stretch>
            <a:fillRect/>
          </a:stretch>
        </p:blipFill>
        <p:spPr>
          <a:xfrm>
            <a:off x="2068785" y="1034388"/>
            <a:ext cx="4839593" cy="5393306"/>
          </a:xfrm>
          <a:prstGeom prst="rect">
            <a:avLst/>
          </a:prstGeom>
          <a:ln>
            <a:solidFill>
              <a:schemeClr val="tx1"/>
            </a:solidFill>
          </a:ln>
        </p:spPr>
      </p:pic>
    </p:spTree>
    <p:extLst>
      <p:ext uri="{BB962C8B-B14F-4D97-AF65-F5344CB8AC3E}">
        <p14:creationId xmlns:p14="http://schemas.microsoft.com/office/powerpoint/2010/main" val="323645392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9604" y="2165520"/>
            <a:ext cx="8069897" cy="684371"/>
          </a:xfrm>
        </p:spPr>
        <p:txBody>
          <a:bodyPr/>
          <a:lstStyle/>
          <a:p>
            <a:pPr algn="ctr"/>
            <a:br>
              <a:rPr lang="en-US" altLang="en-US" sz="8000" dirty="0"/>
            </a:br>
            <a:r>
              <a:rPr lang="en-US" altLang="en-US" sz="8000" dirty="0"/>
              <a:t>Planning Commissioners Discussion</a:t>
            </a:r>
            <a:endParaRPr lang="en-US" altLang="en-US" sz="3600" dirty="0"/>
          </a:p>
        </p:txBody>
      </p:sp>
      <p:sp>
        <p:nvSpPr>
          <p:cNvPr id="3" name="Rectangle 2"/>
          <p:cNvSpPr txBox="1">
            <a:spLocks noChangeArrowheads="1"/>
          </p:cNvSpPr>
          <p:nvPr/>
        </p:nvSpPr>
        <p:spPr bwMode="auto">
          <a:xfrm>
            <a:off x="276626" y="232396"/>
            <a:ext cx="8318736"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a:lstStyle>
          <a:p>
            <a:r>
              <a:rPr lang="en-US" altLang="en-US" kern="0" baseline="0" dirty="0"/>
              <a:t>ZMP 24:01 Rai Proffer Amendment Request</a:t>
            </a:r>
          </a:p>
        </p:txBody>
      </p:sp>
    </p:spTree>
    <p:extLst>
      <p:ext uri="{BB962C8B-B14F-4D97-AF65-F5344CB8AC3E}">
        <p14:creationId xmlns:p14="http://schemas.microsoft.com/office/powerpoint/2010/main" val="48776214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05" y="114300"/>
            <a:ext cx="7399724" cy="684371"/>
          </a:xfrm>
        </p:spPr>
        <p:txBody>
          <a:bodyPr/>
          <a:lstStyle/>
          <a:p>
            <a:r>
              <a:rPr lang="en-US" dirty="0"/>
              <a:t>   ZMP 24:01 Planning Commission Motion</a:t>
            </a:r>
          </a:p>
        </p:txBody>
      </p:sp>
      <p:sp>
        <p:nvSpPr>
          <p:cNvPr id="3" name="Content Placeholder 2"/>
          <p:cNvSpPr>
            <a:spLocks noGrp="1"/>
          </p:cNvSpPr>
          <p:nvPr>
            <p:ph idx="1"/>
          </p:nvPr>
        </p:nvSpPr>
        <p:spPr>
          <a:xfrm>
            <a:off x="403412" y="1011115"/>
            <a:ext cx="8435788" cy="5193616"/>
          </a:xfrm>
        </p:spPr>
        <p:txBody>
          <a:bodyPr/>
          <a:lstStyle/>
          <a:p>
            <a:pPr marL="0" indent="0">
              <a:buNone/>
            </a:pPr>
            <a:endParaRPr lang="en-US" sz="2800" b="1" dirty="0"/>
          </a:p>
          <a:p>
            <a:pPr marL="0" indent="0">
              <a:buNone/>
            </a:pPr>
            <a:r>
              <a:rPr lang="en-US" sz="3600" b="1" dirty="0"/>
              <a:t>I move that the Planning Commission (approve / deny) the request for a deferral of ZMP 24:01, an ordinance to amend the proffer statement of ZMP 09:04 with respect to 1.27 acres of Tax Map 5 Section A Parcel 54, until June 28, 2025.</a:t>
            </a:r>
          </a:p>
        </p:txBody>
      </p:sp>
    </p:spTree>
    <p:extLst>
      <p:ext uri="{BB962C8B-B14F-4D97-AF65-F5344CB8AC3E}">
        <p14:creationId xmlns:p14="http://schemas.microsoft.com/office/powerpoint/2010/main" val="3872841749"/>
      </p:ext>
    </p:extLst>
  </p:cSld>
  <p:clrMapOvr>
    <a:masterClrMapping/>
  </p:clrMapOvr>
  <p:transition>
    <p:wipe dir="r"/>
  </p:transition>
</p:sld>
</file>

<file path=ppt/theme/theme1.xml><?xml version="1.0" encoding="utf-8"?>
<a:theme xmlns:a="http://schemas.openxmlformats.org/drawingml/2006/main" name="1_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12326</TotalTime>
  <Pages>5</Pages>
  <Words>425</Words>
  <Application>Microsoft Office PowerPoint</Application>
  <PresentationFormat>On-screen Show (4:3)</PresentationFormat>
  <Paragraphs>29</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Lucida Bright</vt:lpstr>
      <vt:lpstr>Times New Roman</vt:lpstr>
      <vt:lpstr>Wingdings</vt:lpstr>
      <vt:lpstr>1_Default Design</vt:lpstr>
      <vt:lpstr>ZMP 24:01  Pratap Rai Zoning Proffer Amendment Deferral Request</vt:lpstr>
      <vt:lpstr> ZMP 24:01 Rai Proffer Amendment - Background</vt:lpstr>
      <vt:lpstr> Rai Proffer Amendment – Background cont.</vt:lpstr>
      <vt:lpstr>        Rai Amendment Site Location</vt:lpstr>
      <vt:lpstr>Rai Amendment Parcel Map</vt:lpstr>
      <vt:lpstr>Rai Proffer Amendment – Signed Deferral Req.</vt:lpstr>
      <vt:lpstr> Planning Commissioners Discussion</vt:lpstr>
      <vt:lpstr>   ZMP 24:01 Planning Commission Motion</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.ppt template</dc:subject>
  <dc:creator>dbottig</dc:creator>
  <cp:keywords>on screen power point template/Honeywell</cp:keywords>
  <dc:description>Honeywell approved template with minimum user hints and tips</dc:description>
  <cp:lastModifiedBy>Todd Fortune</cp:lastModifiedBy>
  <cp:revision>568</cp:revision>
  <cp:lastPrinted>2024-05-07T15:20:37Z</cp:lastPrinted>
  <dcterms:created xsi:type="dcterms:W3CDTF">2003-04-18T00:36:36Z</dcterms:created>
  <dcterms:modified xsi:type="dcterms:W3CDTF">2024-07-08T16:42:44Z</dcterms:modified>
</cp:coreProperties>
</file>