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5"/>
  </p:sldMasterIdLst>
  <p:notesMasterIdLst>
    <p:notesMasterId r:id="rId27"/>
  </p:notesMasterIdLst>
  <p:handoutMasterIdLst>
    <p:handoutMasterId r:id="rId28"/>
  </p:handoutMasterIdLst>
  <p:sldIdLst>
    <p:sldId id="361" r:id="rId6"/>
    <p:sldId id="365" r:id="rId7"/>
    <p:sldId id="366" r:id="rId8"/>
    <p:sldId id="369" r:id="rId9"/>
    <p:sldId id="368" r:id="rId10"/>
    <p:sldId id="382" r:id="rId11"/>
    <p:sldId id="380" r:id="rId12"/>
    <p:sldId id="371" r:id="rId13"/>
    <p:sldId id="372" r:id="rId14"/>
    <p:sldId id="373" r:id="rId15"/>
    <p:sldId id="374" r:id="rId16"/>
    <p:sldId id="379" r:id="rId17"/>
    <p:sldId id="370" r:id="rId18"/>
    <p:sldId id="375" r:id="rId19"/>
    <p:sldId id="376" r:id="rId20"/>
    <p:sldId id="377" r:id="rId21"/>
    <p:sldId id="378" r:id="rId22"/>
    <p:sldId id="381" r:id="rId23"/>
    <p:sldId id="384" r:id="rId24"/>
    <p:sldId id="385" r:id="rId25"/>
    <p:sldId id="383" r:id="rId26"/>
  </p:sldIdLst>
  <p:sldSz cx="12192000" cy="6858000"/>
  <p:notesSz cx="6950075" cy="9236075"/>
  <p:defaultTextStyle>
    <a:defPPr>
      <a:defRPr lang="en-US"/>
    </a:defPPr>
    <a:lvl1pPr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24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aci Henshaw" initials="SH" lastIdx="3" clrIdx="0">
    <p:extLst>
      <p:ext uri="{19B8F6BF-5375-455C-9EA6-DF929625EA0E}">
        <p15:presenceInfo xmlns:p15="http://schemas.microsoft.com/office/powerpoint/2012/main" userId="S-1-5-21-884636382-3532462272-1381336-5784" providerId="AD"/>
      </p:ext>
    </p:extLst>
  </p:cmAuthor>
  <p:cmAuthor id="2" name="Donna Snow" initials="DS" lastIdx="0" clrIdx="1">
    <p:extLst>
      <p:ext uri="{19B8F6BF-5375-455C-9EA6-DF929625EA0E}">
        <p15:presenceInfo xmlns:p15="http://schemas.microsoft.com/office/powerpoint/2012/main" userId="S-1-5-21-3345405586-901774552-1008644630-71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CC"/>
    <a:srgbClr val="121292"/>
    <a:srgbClr val="375BA2"/>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56" autoAdjust="0"/>
    <p:restoredTop sz="95416" autoAdjust="0"/>
  </p:normalViewPr>
  <p:slideViewPr>
    <p:cSldViewPr>
      <p:cViewPr varScale="1">
        <p:scale>
          <a:sx n="108" d="100"/>
          <a:sy n="108" d="100"/>
        </p:scale>
        <p:origin x="516" y="10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86" d="100"/>
          <a:sy n="86"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1699" cy="463407"/>
          </a:xfrm>
          <a:prstGeom prst="rect">
            <a:avLst/>
          </a:prstGeom>
        </p:spPr>
        <p:txBody>
          <a:bodyPr vert="horz" lIns="92487" tIns="46244" rIns="92487" bIns="46244" rtlCol="0"/>
          <a:lstStyle>
            <a:lvl1pPr algn="l">
              <a:defRPr sz="1200"/>
            </a:lvl1pPr>
          </a:lstStyle>
          <a:p>
            <a:endParaRPr lang="en-US" dirty="0"/>
          </a:p>
        </p:txBody>
      </p:sp>
      <p:sp>
        <p:nvSpPr>
          <p:cNvPr id="3" name="Date Placeholder 2"/>
          <p:cNvSpPr>
            <a:spLocks noGrp="1"/>
          </p:cNvSpPr>
          <p:nvPr>
            <p:ph type="dt" sz="quarter" idx="1"/>
          </p:nvPr>
        </p:nvSpPr>
        <p:spPr>
          <a:xfrm>
            <a:off x="3936768" y="2"/>
            <a:ext cx="3011699" cy="463407"/>
          </a:xfrm>
          <a:prstGeom prst="rect">
            <a:avLst/>
          </a:prstGeom>
        </p:spPr>
        <p:txBody>
          <a:bodyPr vert="horz" lIns="92487" tIns="46244" rIns="92487" bIns="46244" rtlCol="0"/>
          <a:lstStyle>
            <a:lvl1pPr algn="r">
              <a:defRPr sz="1200"/>
            </a:lvl1pPr>
          </a:lstStyle>
          <a:p>
            <a:fld id="{2A000AB2-F0E1-42F0-B40F-BC1EB496E598}" type="datetimeFigureOut">
              <a:rPr lang="en-US" smtClean="0"/>
              <a:t>9/9/2024</a:t>
            </a:fld>
            <a:endParaRPr lang="en-US" dirty="0"/>
          </a:p>
        </p:txBody>
      </p:sp>
      <p:sp>
        <p:nvSpPr>
          <p:cNvPr id="4" name="Footer Placeholder 3"/>
          <p:cNvSpPr>
            <a:spLocks noGrp="1"/>
          </p:cNvSpPr>
          <p:nvPr>
            <p:ph type="ftr" sz="quarter" idx="2"/>
          </p:nvPr>
        </p:nvSpPr>
        <p:spPr>
          <a:xfrm>
            <a:off x="0" y="8772669"/>
            <a:ext cx="3011699" cy="463406"/>
          </a:xfrm>
          <a:prstGeom prst="rect">
            <a:avLst/>
          </a:prstGeom>
        </p:spPr>
        <p:txBody>
          <a:bodyPr vert="horz" lIns="92487" tIns="46244" rIns="92487" bIns="4624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6"/>
          </a:xfrm>
          <a:prstGeom prst="rect">
            <a:avLst/>
          </a:prstGeom>
        </p:spPr>
        <p:txBody>
          <a:bodyPr vert="horz" lIns="92487" tIns="46244" rIns="92487" bIns="46244" rtlCol="0" anchor="b"/>
          <a:lstStyle>
            <a:lvl1pPr algn="r">
              <a:defRPr sz="1200"/>
            </a:lvl1pPr>
          </a:lstStyle>
          <a:p>
            <a:fld id="{33C749E1-5ABC-4649-B947-AE67221AD492}" type="slidenum">
              <a:rPr lang="en-US" smtClean="0"/>
              <a:t>‹#›</a:t>
            </a:fld>
            <a:endParaRPr lang="en-US" dirty="0"/>
          </a:p>
        </p:txBody>
      </p:sp>
    </p:spTree>
    <p:extLst>
      <p:ext uri="{BB962C8B-B14F-4D97-AF65-F5344CB8AC3E}">
        <p14:creationId xmlns:p14="http://schemas.microsoft.com/office/powerpoint/2010/main" val="3272997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eaLnBrk="1" hangingPunct="1">
              <a:defRPr sz="1200">
                <a:solidFill>
                  <a:schemeClr val="tx1"/>
                </a:solidFill>
                <a:latin typeface="Times New Roman" pitchFamily="18" charset="0"/>
                <a:ea typeface="+mn-ea"/>
              </a:defRPr>
            </a:lvl1pPr>
          </a:lstStyle>
          <a:p>
            <a:pPr>
              <a:defRPr/>
            </a:pPr>
            <a:endParaRPr lang="en-US" dirty="0"/>
          </a:p>
        </p:txBody>
      </p:sp>
      <p:sp>
        <p:nvSpPr>
          <p:cNvPr id="17411" name="Rectangle 3"/>
          <p:cNvSpPr>
            <a:spLocks noGrp="1" noChangeArrowheads="1"/>
          </p:cNvSpPr>
          <p:nvPr>
            <p:ph type="dt" idx="1"/>
          </p:nvPr>
        </p:nvSpPr>
        <p:spPr bwMode="auto">
          <a:xfrm>
            <a:off x="3936768" y="0"/>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lvl1pPr algn="r" eaLnBrk="1" hangingPunct="1">
              <a:defRPr sz="1200">
                <a:solidFill>
                  <a:schemeClr val="tx1"/>
                </a:solidFill>
                <a:latin typeface="Times New Roman" pitchFamily="18" charset="0"/>
                <a:ea typeface="+mn-ea"/>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396875" y="692150"/>
            <a:ext cx="6156325"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p:cNvSpPr>
            <a:spLocks noGrp="1" noChangeArrowheads="1"/>
          </p:cNvSpPr>
          <p:nvPr>
            <p:ph type="body" sz="quarter" idx="3"/>
          </p:nvPr>
        </p:nvSpPr>
        <p:spPr bwMode="auto">
          <a:xfrm>
            <a:off x="695008" y="4387136"/>
            <a:ext cx="5560060" cy="4156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eaLnBrk="1" hangingPunct="1">
              <a:defRPr sz="1200">
                <a:solidFill>
                  <a:schemeClr val="tx1"/>
                </a:solidFill>
                <a:latin typeface="Times New Roman" pitchFamily="18" charset="0"/>
                <a:ea typeface="+mn-ea"/>
              </a:defRPr>
            </a:lvl1pPr>
          </a:lstStyle>
          <a:p>
            <a:pPr>
              <a:defRPr/>
            </a:pPr>
            <a:endParaRPr lang="en-US" dirty="0"/>
          </a:p>
        </p:txBody>
      </p:sp>
      <p:sp>
        <p:nvSpPr>
          <p:cNvPr id="17415" name="Rectangle 7"/>
          <p:cNvSpPr>
            <a:spLocks noGrp="1" noChangeArrowheads="1"/>
          </p:cNvSpPr>
          <p:nvPr>
            <p:ph type="sldNum" sz="quarter" idx="5"/>
          </p:nvPr>
        </p:nvSpPr>
        <p:spPr bwMode="auto">
          <a:xfrm>
            <a:off x="3936768" y="8772669"/>
            <a:ext cx="3011699" cy="461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87" tIns="46244" rIns="92487" bIns="46244" numCol="1" anchor="b" anchorCtr="0" compatLnSpc="1">
            <a:prstTxWarp prst="textNoShape">
              <a:avLst/>
            </a:prstTxWarp>
          </a:bodyPr>
          <a:lstStyle>
            <a:lvl1pPr algn="r" eaLnBrk="1" hangingPunct="1">
              <a:defRPr sz="1200" smtClean="0">
                <a:solidFill>
                  <a:schemeClr val="tx1"/>
                </a:solidFill>
              </a:defRPr>
            </a:lvl1pPr>
          </a:lstStyle>
          <a:p>
            <a:pPr>
              <a:defRPr/>
            </a:pPr>
            <a:fld id="{FA572DFE-432F-4468-8E5A-7E4A7B070AA9}" type="slidenum">
              <a:rPr lang="en-US" altLang="en-US"/>
              <a:pPr>
                <a:defRPr/>
              </a:pPr>
              <a:t>‹#›</a:t>
            </a:fld>
            <a:endParaRPr lang="en-US" altLang="en-US" dirty="0"/>
          </a:p>
        </p:txBody>
      </p:sp>
    </p:spTree>
    <p:extLst>
      <p:ext uri="{BB962C8B-B14F-4D97-AF65-F5344CB8AC3E}">
        <p14:creationId xmlns:p14="http://schemas.microsoft.com/office/powerpoint/2010/main" val="9273792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6_Title Slide">
    <p:bg>
      <p:bgPr>
        <a:solidFill>
          <a:srgbClr val="FFFFCC"/>
        </a:solidFill>
        <a:effectLst/>
      </p:bgPr>
    </p:bg>
    <p:spTree>
      <p:nvGrpSpPr>
        <p:cNvPr id="1" name=""/>
        <p:cNvGrpSpPr/>
        <p:nvPr/>
      </p:nvGrpSpPr>
      <p:grpSpPr>
        <a:xfrm>
          <a:off x="0" y="0"/>
          <a:ext cx="0" cy="0"/>
          <a:chOff x="0" y="0"/>
          <a:chExt cx="0" cy="0"/>
        </a:xfrm>
      </p:grpSpPr>
      <p:sp>
        <p:nvSpPr>
          <p:cNvPr id="12" name="Frame 11"/>
          <p:cNvSpPr/>
          <p:nvPr userDrawn="1"/>
        </p:nvSpPr>
        <p:spPr bwMode="auto">
          <a:xfrm>
            <a:off x="0" y="0"/>
            <a:ext cx="12192000" cy="6858000"/>
          </a:xfrm>
          <a:prstGeom prst="frame">
            <a:avLst>
              <a:gd name="adj1" fmla="val 9295"/>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chemeClr val="bg1"/>
              </a:solidFill>
              <a:effectLst/>
              <a:latin typeface="Times New Roman" pitchFamily="18" charset="0"/>
            </a:endParaRPr>
          </a:p>
        </p:txBody>
      </p:sp>
      <p:sp>
        <p:nvSpPr>
          <p:cNvPr id="22533" name="Rectangle 5"/>
          <p:cNvSpPr>
            <a:spLocks noGrp="1" noChangeArrowheads="1"/>
          </p:cNvSpPr>
          <p:nvPr>
            <p:ph type="subTitle" idx="1"/>
          </p:nvPr>
        </p:nvSpPr>
        <p:spPr>
          <a:xfrm>
            <a:off x="3350578" y="4322848"/>
            <a:ext cx="5490847" cy="858753"/>
          </a:xfrm>
        </p:spPr>
        <p:txBody>
          <a:bodyPr anchor="ctr"/>
          <a:lstStyle>
            <a:lvl1pPr marL="0" marR="0" indent="0" algn="ctr" defTabSz="914400" rtl="0" eaLnBrk="0" fontAlgn="base" latinLnBrk="0" hangingPunct="0">
              <a:lnSpc>
                <a:spcPct val="100000"/>
              </a:lnSpc>
              <a:spcBef>
                <a:spcPct val="20000"/>
              </a:spcBef>
              <a:spcAft>
                <a:spcPct val="0"/>
              </a:spcAft>
              <a:buClrTx/>
              <a:buSzTx/>
              <a:buFontTx/>
              <a:buNone/>
              <a:tabLst/>
              <a:defRPr sz="2400"/>
            </a:lvl1pPr>
          </a:lstStyle>
          <a:p>
            <a:pPr lvl="0"/>
            <a:endParaRPr lang="en-US" noProof="0" dirty="0"/>
          </a:p>
        </p:txBody>
      </p:sp>
      <p:sp>
        <p:nvSpPr>
          <p:cNvPr id="14" name="Rectangle 4"/>
          <p:cNvSpPr>
            <a:spLocks noGrp="1" noChangeArrowheads="1"/>
          </p:cNvSpPr>
          <p:nvPr>
            <p:ph type="title"/>
          </p:nvPr>
        </p:nvSpPr>
        <p:spPr bwMode="auto">
          <a:xfrm>
            <a:off x="1133211" y="2494047"/>
            <a:ext cx="9925579"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4800" cap="small" baseline="0"/>
            </a:lvl1pPr>
          </a:lstStyle>
          <a:p>
            <a:pPr lvl="0"/>
            <a:r>
              <a:rPr lang="en-US" dirty="0"/>
              <a:t>Click to edit Master title style</a:t>
            </a:r>
          </a:p>
        </p:txBody>
      </p:sp>
      <p:pic>
        <p:nvPicPr>
          <p:cNvPr id="19" name="Picture 18" descr="fluvanna seal - transparent"/>
          <p:cNvPicPr>
            <a:picLocks noChangeAspect="1" noChangeArrowheads="1"/>
          </p:cNvPicPr>
          <p:nvPr userDrawn="1"/>
        </p:nvPicPr>
        <p:blipFill>
          <a:blip r:embed="rId2" cstate="screen">
            <a:extLst>
              <a:ext uri="{28A0092B-C50C-407E-A947-70E740481C1C}">
                <a14:useLocalDpi xmlns:a14="http://schemas.microsoft.com/office/drawing/2010/main"/>
              </a:ext>
            </a:extLst>
          </a:blip>
          <a:stretch>
            <a:fillRect/>
          </a:stretch>
        </p:blipFill>
        <p:spPr bwMode="auto">
          <a:xfrm>
            <a:off x="1015997" y="788374"/>
            <a:ext cx="1498603" cy="1498603"/>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763000" y="898432"/>
            <a:ext cx="2108200" cy="1388545"/>
          </a:xfrm>
          <a:prstGeom prst="rect">
            <a:avLst/>
          </a:prstGeom>
        </p:spPr>
      </p:pic>
    </p:spTree>
    <p:extLst>
      <p:ext uri="{BB962C8B-B14F-4D97-AF65-F5344CB8AC3E}">
        <p14:creationId xmlns:p14="http://schemas.microsoft.com/office/powerpoint/2010/main" val="101528286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9CA19226-EC7D-4532-A434-933B205B1FFA}" type="slidenum">
              <a:rPr lang="en-US" altLang="en-US" b="1" smtClean="0"/>
              <a:pPr>
                <a:defRPr/>
              </a:pPr>
              <a:t>‹#›</a:t>
            </a:fld>
            <a:endParaRPr lang="en-US" altLang="en-US" b="1" dirty="0"/>
          </a:p>
        </p:txBody>
      </p:sp>
    </p:spTree>
    <p:extLst>
      <p:ext uri="{BB962C8B-B14F-4D97-AF65-F5344CB8AC3E}">
        <p14:creationId xmlns:p14="http://schemas.microsoft.com/office/powerpoint/2010/main" val="4293107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1143000"/>
            <a:ext cx="5130800" cy="53340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46800" y="1143000"/>
            <a:ext cx="5130800" cy="53340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48400089-AEF7-4988-8949-CA7941294EB5}" type="slidenum">
              <a:rPr lang="en-US" altLang="en-US" b="1" smtClean="0"/>
              <a:pPr>
                <a:defRPr/>
              </a:pPr>
              <a:t>‹#›</a:t>
            </a:fld>
            <a:endParaRPr lang="en-US" altLang="en-US" b="1" dirty="0"/>
          </a:p>
        </p:txBody>
      </p:sp>
    </p:spTree>
    <p:extLst>
      <p:ext uri="{BB962C8B-B14F-4D97-AF65-F5344CB8AC3E}">
        <p14:creationId xmlns:p14="http://schemas.microsoft.com/office/powerpoint/2010/main" val="2726691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A3A87DEF-DCEB-4DBE-990E-05D9F9113729}" type="slidenum">
              <a:rPr lang="en-US" altLang="en-US" b="1" smtClean="0"/>
              <a:pPr>
                <a:defRPr/>
              </a:pPr>
              <a:t>‹#›</a:t>
            </a:fld>
            <a:endParaRPr lang="en-US" altLang="en-US" b="1" dirty="0"/>
          </a:p>
        </p:txBody>
      </p:sp>
    </p:spTree>
    <p:extLst>
      <p:ext uri="{BB962C8B-B14F-4D97-AF65-F5344CB8AC3E}">
        <p14:creationId xmlns:p14="http://schemas.microsoft.com/office/powerpoint/2010/main" val="3506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2066926"/>
            <a:ext cx="10363200" cy="1362075"/>
          </a:xfrm>
        </p:spPr>
        <p:txBody>
          <a:bodyPr anchor="ctr"/>
          <a:lstStyle>
            <a:lvl1pPr algn="ctr">
              <a:defRPr sz="4000" b="1" cap="all">
                <a:solidFill>
                  <a:srgbClr val="C00000"/>
                </a:solidFill>
              </a:defRPr>
            </a:lvl1pPr>
          </a:lstStyle>
          <a:p>
            <a:r>
              <a:rPr lang="en-US" dirty="0"/>
              <a:t>Click to edit Master title style</a:t>
            </a:r>
          </a:p>
        </p:txBody>
      </p:sp>
      <p:sp>
        <p:nvSpPr>
          <p:cNvPr id="3" name="Text Placeholder 2"/>
          <p:cNvSpPr>
            <a:spLocks noGrp="1"/>
          </p:cNvSpPr>
          <p:nvPr>
            <p:ph type="body" idx="1"/>
          </p:nvPr>
        </p:nvSpPr>
        <p:spPr>
          <a:xfrm>
            <a:off x="963084" y="4138614"/>
            <a:ext cx="10363200" cy="1500187"/>
          </a:xfrm>
        </p:spPr>
        <p:txBody>
          <a:bodyPr anchor="ctr"/>
          <a:lstStyle>
            <a:lvl1pPr marL="0" indent="0" algn="ctr">
              <a:buNone/>
              <a:defRPr sz="28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1EDFD938-80AB-4106-896C-F796B3FBD142}" type="slidenum">
              <a:rPr lang="en-US" altLang="en-US" b="1" smtClean="0"/>
              <a:pPr>
                <a:defRPr/>
              </a:pPr>
              <a:t>‹#›</a:t>
            </a:fld>
            <a:endParaRPr lang="en-US" altLang="en-US" b="1" dirty="0"/>
          </a:p>
        </p:txBody>
      </p:sp>
    </p:spTree>
    <p:extLst>
      <p:ext uri="{BB962C8B-B14F-4D97-AF65-F5344CB8AC3E}">
        <p14:creationId xmlns:p14="http://schemas.microsoft.com/office/powerpoint/2010/main" val="200658681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 name="Group 5"/>
          <p:cNvGrpSpPr/>
          <p:nvPr userDrawn="1"/>
        </p:nvGrpSpPr>
        <p:grpSpPr>
          <a:xfrm>
            <a:off x="0" y="0"/>
            <a:ext cx="12192000" cy="6858000"/>
            <a:chOff x="0" y="0"/>
            <a:chExt cx="9144000" cy="6858000"/>
          </a:xfrm>
        </p:grpSpPr>
        <p:sp>
          <p:nvSpPr>
            <p:cNvPr id="2" name="Frame 1"/>
            <p:cNvSpPr/>
            <p:nvPr userDrawn="1"/>
          </p:nvSpPr>
          <p:spPr bwMode="auto">
            <a:xfrm>
              <a:off x="0" y="0"/>
              <a:ext cx="9144000" cy="6858000"/>
            </a:xfrm>
            <a:prstGeom prst="frame">
              <a:avLst/>
            </a:prstGeom>
            <a:solidFill>
              <a:srgbClr val="006600"/>
            </a:solidFill>
            <a:ln w="9525" cap="flat" cmpd="sng" algn="ctr">
              <a:noFill/>
              <a:prstDash val="solid"/>
              <a:round/>
              <a:headEnd type="none" w="med" len="med"/>
              <a:tailEnd type="none" w="med" len="me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pitchFamily="18" charset="0"/>
              </a:endParaRPr>
            </a:p>
          </p:txBody>
        </p:sp>
        <p:sp>
          <p:nvSpPr>
            <p:cNvPr id="5" name="Rounded Rectangle 4"/>
            <p:cNvSpPr/>
            <p:nvPr userDrawn="1"/>
          </p:nvSpPr>
          <p:spPr bwMode="auto">
            <a:xfrm>
              <a:off x="115147" y="138350"/>
              <a:ext cx="8913707" cy="6581301"/>
            </a:xfrm>
            <a:prstGeom prst="roundRect">
              <a:avLst>
                <a:gd name="adj" fmla="val 9603"/>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bg1"/>
                </a:solidFill>
                <a:effectLst/>
                <a:latin typeface="Times New Roman" pitchFamily="18" charset="0"/>
              </a:endParaRPr>
            </a:p>
          </p:txBody>
        </p:sp>
      </p:grpSp>
      <p:sp>
        <p:nvSpPr>
          <p:cNvPr id="21508" name="Rectangle 4"/>
          <p:cNvSpPr>
            <a:spLocks noGrp="1" noChangeArrowheads="1"/>
          </p:cNvSpPr>
          <p:nvPr>
            <p:ph type="title"/>
          </p:nvPr>
        </p:nvSpPr>
        <p:spPr bwMode="auto">
          <a:xfrm>
            <a:off x="812800" y="228600"/>
            <a:ext cx="10464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8" name="Rectangle 5"/>
          <p:cNvSpPr>
            <a:spLocks noGrp="1" noChangeArrowheads="1"/>
          </p:cNvSpPr>
          <p:nvPr>
            <p:ph type="body" idx="1"/>
          </p:nvPr>
        </p:nvSpPr>
        <p:spPr bwMode="auto">
          <a:xfrm>
            <a:off x="812800" y="1143001"/>
            <a:ext cx="10464800" cy="533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1" name="Line 8"/>
          <p:cNvSpPr>
            <a:spLocks noChangeShapeType="1"/>
          </p:cNvSpPr>
          <p:nvPr/>
        </p:nvSpPr>
        <p:spPr bwMode="auto">
          <a:xfrm>
            <a:off x="812800" y="1066800"/>
            <a:ext cx="10464800" cy="0"/>
          </a:xfrm>
          <a:prstGeom prst="line">
            <a:avLst/>
          </a:prstGeom>
          <a:noFill/>
          <a:ln w="38100">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US" sz="2400" dirty="0"/>
          </a:p>
        </p:txBody>
      </p:sp>
      <p:sp>
        <p:nvSpPr>
          <p:cNvPr id="21510" name="Rectangle 6"/>
          <p:cNvSpPr>
            <a:spLocks noGrp="1" noChangeArrowheads="1"/>
          </p:cNvSpPr>
          <p:nvPr>
            <p:ph type="sldNum" sz="quarter" idx="4"/>
          </p:nvPr>
        </p:nvSpPr>
        <p:spPr bwMode="auto">
          <a:xfrm>
            <a:off x="11277600" y="6477000"/>
            <a:ext cx="914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400" b="1" smtClean="0">
                <a:solidFill>
                  <a:schemeClr val="bg1"/>
                </a:solidFill>
                <a:latin typeface="Calibri" panose="020F0502020204030204" pitchFamily="34" charset="0"/>
              </a:defRPr>
            </a:lvl1pPr>
          </a:lstStyle>
          <a:p>
            <a:pPr>
              <a:defRPr/>
            </a:pPr>
            <a:r>
              <a:rPr lang="en-US" altLang="en-US"/>
              <a:t> </a:t>
            </a:r>
            <a:fld id="{6CD8EE6D-A2C9-4FAD-BE51-D0190ED1463C}"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1" r:id="rId1"/>
    <p:sldLayoutId id="2147483723" r:id="rId2"/>
    <p:sldLayoutId id="2147483711" r:id="rId3"/>
    <p:sldLayoutId id="2147483713" r:id="rId4"/>
    <p:sldLayoutId id="2147483710" r:id="rId5"/>
  </p:sldLayoutIdLst>
  <p:hf hdr="0" dt="0"/>
  <p:txStyles>
    <p:titleStyle>
      <a:lvl1pPr algn="l" rtl="0" eaLnBrk="0" fontAlgn="base" hangingPunct="0">
        <a:spcBef>
          <a:spcPct val="0"/>
        </a:spcBef>
        <a:spcAft>
          <a:spcPct val="0"/>
        </a:spcAft>
        <a:defRPr sz="3200" b="1">
          <a:solidFill>
            <a:srgbClr val="C00000"/>
          </a:solidFill>
          <a:effectLst>
            <a:outerShdw blurRad="38100" dist="38100" dir="2700000" algn="tl">
              <a:srgbClr val="000000">
                <a:alpha val="43137"/>
              </a:srgbClr>
            </a:outerShdw>
          </a:effectLst>
          <a:latin typeface="Calibri" panose="020F0502020204030204" pitchFamily="34" charset="0"/>
          <a:ea typeface="MS PGothic" panose="020B0600070205080204" pitchFamily="34" charset="-128"/>
          <a:cs typeface="+mj-cs"/>
        </a:defRPr>
      </a:lvl1pPr>
      <a:lvl2pPr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2pPr>
      <a:lvl3pPr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3pPr>
      <a:lvl4pPr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4pPr>
      <a:lvl5pPr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ea typeface="MS PGothic" panose="020B0600070205080204" pitchFamily="34" charset="-128"/>
        </a:defRPr>
      </a:lvl5pPr>
      <a:lvl6pPr marL="457200"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defRPr>
      </a:lvl6pPr>
      <a:lvl7pPr marL="914400"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defRPr>
      </a:lvl7pPr>
      <a:lvl8pPr marL="1371600"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defRPr>
      </a:lvl8pPr>
      <a:lvl9pPr marL="1828800" algn="l" rtl="0" eaLnBrk="0" fontAlgn="base" hangingPunct="0">
        <a:spcBef>
          <a:spcPct val="0"/>
        </a:spcBef>
        <a:spcAft>
          <a:spcPct val="0"/>
        </a:spcAft>
        <a:defRPr sz="28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Calibri" panose="020F0502020204030204" pitchFamily="34" charset="0"/>
          <a:ea typeface="MS PGothic" panose="020B0600070205080204"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Calibri" panose="020F0502020204030204" pitchFamily="34" charset="0"/>
          <a:ea typeface="MS PGothic" panose="020B0600070205080204" pitchFamily="34" charset="-128"/>
        </a:defRPr>
      </a:lvl2pPr>
      <a:lvl3pPr marL="1143000" indent="-228600" algn="l" rtl="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3pPr>
      <a:lvl4pPr marL="1600200" indent="-228600" algn="l" rtl="0" eaLnBrk="0" fontAlgn="base" hangingPunct="0">
        <a:spcBef>
          <a:spcPct val="20000"/>
        </a:spcBef>
        <a:spcAft>
          <a:spcPct val="0"/>
        </a:spcAft>
        <a:buChar char="–"/>
        <a:defRPr sz="1800">
          <a:solidFill>
            <a:schemeClr val="tx1"/>
          </a:solidFill>
          <a:latin typeface="Calibri" panose="020F0502020204030204" pitchFamily="34" charset="0"/>
          <a:ea typeface="MS PGothic" panose="020B0600070205080204" pitchFamily="34" charset="-128"/>
        </a:defRPr>
      </a:lvl4pPr>
      <a:lvl5pPr marL="2057400" indent="-228600" algn="l" rtl="0" eaLnBrk="0" fontAlgn="base" hangingPunct="0">
        <a:spcBef>
          <a:spcPct val="20000"/>
        </a:spcBef>
        <a:spcAft>
          <a:spcPct val="0"/>
        </a:spcAft>
        <a:buChar char="»"/>
        <a:defRPr sz="1800">
          <a:solidFill>
            <a:schemeClr val="tx1"/>
          </a:solidFill>
          <a:latin typeface="Calibri" panose="020F0502020204030204" pitchFamily="34" charset="0"/>
          <a:ea typeface="MS PGothic"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3350576" y="4747598"/>
            <a:ext cx="5490847" cy="858753"/>
          </a:xfrm>
        </p:spPr>
        <p:txBody>
          <a:bodyPr/>
          <a:lstStyle/>
          <a:p>
            <a:r>
              <a:rPr lang="en-US" dirty="0"/>
              <a:t>Dan Whitten, County Attorney</a:t>
            </a:r>
          </a:p>
          <a:p>
            <a:r>
              <a:rPr lang="en-US"/>
              <a:t>September 10, </a:t>
            </a:r>
            <a:r>
              <a:rPr lang="en-US" dirty="0"/>
              <a:t>2024</a:t>
            </a:r>
          </a:p>
        </p:txBody>
      </p:sp>
      <p:sp>
        <p:nvSpPr>
          <p:cNvPr id="7" name="Title 6"/>
          <p:cNvSpPr>
            <a:spLocks noGrp="1"/>
          </p:cNvSpPr>
          <p:nvPr>
            <p:ph type="title"/>
          </p:nvPr>
        </p:nvSpPr>
        <p:spPr>
          <a:xfrm>
            <a:off x="1133211" y="2362201"/>
            <a:ext cx="9925579" cy="2385398"/>
          </a:xfrm>
        </p:spPr>
        <p:txBody>
          <a:bodyPr/>
          <a:lstStyle/>
          <a:p>
            <a:r>
              <a:rPr lang="en-US" sz="3200" dirty="0">
                <a:effectLst/>
              </a:rPr>
              <a:t>ZTA 24:04</a:t>
            </a:r>
            <a:br>
              <a:rPr lang="en-US" sz="3200" dirty="0">
                <a:effectLst/>
              </a:rPr>
            </a:br>
            <a:r>
              <a:rPr lang="en-US" sz="3200" dirty="0">
                <a:effectLst/>
              </a:rPr>
              <a:t>CREATION OF A NEW SOLAR DISTRICT</a:t>
            </a:r>
            <a:br>
              <a:rPr lang="en-US" sz="3200" dirty="0">
                <a:effectLst/>
              </a:rPr>
            </a:br>
            <a:r>
              <a:rPr lang="en-US" sz="3200" dirty="0">
                <a:effectLst/>
              </a:rPr>
              <a:t>AND ADDING SUPPLEMENTAL REGULATIONS FOR UTILITY SCALE SOLAR GENERATION FACILITIES</a:t>
            </a:r>
            <a:endParaRPr lang="en-US" sz="3200" dirty="0"/>
          </a:p>
        </p:txBody>
      </p:sp>
      <p:sp>
        <p:nvSpPr>
          <p:cNvPr id="6" name="Rectangle 5"/>
          <p:cNvSpPr/>
          <p:nvPr/>
        </p:nvSpPr>
        <p:spPr>
          <a:xfrm>
            <a:off x="3837824" y="6400800"/>
            <a:ext cx="4516355" cy="338554"/>
          </a:xfrm>
          <a:prstGeom prst="rect">
            <a:avLst/>
          </a:prstGeom>
        </p:spPr>
        <p:txBody>
          <a:bodyPr wrap="square">
            <a:spAutoFit/>
          </a:bodyPr>
          <a:lstStyle/>
          <a:p>
            <a:pPr algn="ctr"/>
            <a:r>
              <a:rPr lang="en-US" sz="1600" i="1" dirty="0">
                <a:solidFill>
                  <a:srgbClr val="FFFFCC"/>
                </a:solidFill>
              </a:rPr>
              <a:t>A great place to live, learn, work, and play!</a:t>
            </a:r>
            <a:endParaRPr lang="en-US" sz="1600" dirty="0">
              <a:solidFill>
                <a:srgbClr val="FFFFCC"/>
              </a:solidFill>
            </a:endParaRPr>
          </a:p>
        </p:txBody>
      </p:sp>
    </p:spTree>
    <p:extLst>
      <p:ext uri="{BB962C8B-B14F-4D97-AF65-F5344CB8AC3E}">
        <p14:creationId xmlns:p14="http://schemas.microsoft.com/office/powerpoint/2010/main" val="2932092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signs, emergency access, noise</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Except for signs with emergency information at each access point, no signage will be allowed on the fencing, structures or buildings in the USSGF project area.</a:t>
            </a:r>
          </a:p>
          <a:p>
            <a:r>
              <a:rPr lang="en-US" dirty="0"/>
              <a:t>Emergency access will be provided in at least two separate access points.</a:t>
            </a:r>
          </a:p>
          <a:p>
            <a:r>
              <a:rPr lang="en-US" dirty="0"/>
              <a:t>Emergency Access 20’ looping road around interior of fence </a:t>
            </a:r>
            <a:r>
              <a:rPr lang="en-US"/>
              <a:t>but outside panel area </a:t>
            </a:r>
            <a:endParaRPr lang="en-US" dirty="0"/>
          </a:p>
          <a:p>
            <a:r>
              <a:rPr lang="en-US" dirty="0"/>
              <a:t>Construction activity is limited to 7:00 a.m. – 6:00 p.m. on Monday through Saturday, other than emergency repairs.</a:t>
            </a:r>
          </a:p>
          <a:p>
            <a:pPr marL="0" indent="0">
              <a:buNone/>
            </a:pPr>
            <a:endParaRPr lang="en-US" dirty="0"/>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10</a:t>
            </a:fld>
            <a:endParaRPr lang="en-US" altLang="en-US" b="1" dirty="0"/>
          </a:p>
        </p:txBody>
      </p:sp>
    </p:spTree>
    <p:extLst>
      <p:ext uri="{BB962C8B-B14F-4D97-AF65-F5344CB8AC3E}">
        <p14:creationId xmlns:p14="http://schemas.microsoft.com/office/powerpoint/2010/main" val="2417127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wiring and transmission lines</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Wiring and all new distribution and transmission lines will be underground.</a:t>
            </a:r>
          </a:p>
          <a:p>
            <a:r>
              <a:rPr lang="en-US" dirty="0"/>
              <a:t>New transmission lines will be subject to plan of development review.</a:t>
            </a:r>
          </a:p>
          <a:p>
            <a:r>
              <a:rPr lang="en-US" dirty="0"/>
              <a:t>Wires located on the poles of solar panels will be in conduit.</a:t>
            </a:r>
          </a:p>
          <a:p>
            <a:pPr marL="0" indent="0">
              <a:buNone/>
            </a:pPr>
            <a:endParaRPr lang="en-US" dirty="0"/>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11</a:t>
            </a:fld>
            <a:endParaRPr lang="en-US" altLang="en-US" b="1" dirty="0"/>
          </a:p>
        </p:txBody>
      </p:sp>
    </p:spTree>
    <p:extLst>
      <p:ext uri="{BB962C8B-B14F-4D97-AF65-F5344CB8AC3E}">
        <p14:creationId xmlns:p14="http://schemas.microsoft.com/office/powerpoint/2010/main" val="136017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B6F81F-094C-4EE8-997E-2CD2E4CE7046}"/>
              </a:ext>
            </a:extLst>
          </p:cNvPr>
          <p:cNvSpPr>
            <a:spLocks noGrp="1"/>
          </p:cNvSpPr>
          <p:nvPr>
            <p:ph type="title"/>
          </p:nvPr>
        </p:nvSpPr>
        <p:spPr/>
        <p:txBody>
          <a:bodyPr/>
          <a:lstStyle/>
          <a:p>
            <a:r>
              <a:rPr lang="en-US" dirty="0"/>
              <a:t>Wildlife corridors</a:t>
            </a:r>
          </a:p>
        </p:txBody>
      </p:sp>
      <p:sp>
        <p:nvSpPr>
          <p:cNvPr id="3" name="Content Placeholder 2">
            <a:extLst>
              <a:ext uri="{FF2B5EF4-FFF2-40B4-BE49-F238E27FC236}">
                <a16:creationId xmlns:a16="http://schemas.microsoft.com/office/drawing/2014/main" id="{301ABA18-309B-4B00-A9D9-48643577E439}"/>
              </a:ext>
            </a:extLst>
          </p:cNvPr>
          <p:cNvSpPr>
            <a:spLocks noGrp="1"/>
          </p:cNvSpPr>
          <p:nvPr>
            <p:ph idx="1"/>
          </p:nvPr>
        </p:nvSpPr>
        <p:spPr/>
        <p:txBody>
          <a:bodyPr/>
          <a:lstStyle/>
          <a:p>
            <a:r>
              <a:rPr lang="en-US" dirty="0"/>
              <a:t>If the project area is larger than 50 acres, the application must identify wildlife corridors that are shown on the site plan.</a:t>
            </a:r>
          </a:p>
          <a:p>
            <a:r>
              <a:rPr lang="en-US" dirty="0"/>
              <a:t>Areas between fencing shall be kept open to allow for movement of migratory animals and other wildlife. </a:t>
            </a:r>
          </a:p>
        </p:txBody>
      </p:sp>
      <p:sp>
        <p:nvSpPr>
          <p:cNvPr id="4" name="Slide Number Placeholder 3">
            <a:extLst>
              <a:ext uri="{FF2B5EF4-FFF2-40B4-BE49-F238E27FC236}">
                <a16:creationId xmlns:a16="http://schemas.microsoft.com/office/drawing/2014/main" id="{A7225D0E-11AF-439A-86B4-420E9AD1245B}"/>
              </a:ext>
            </a:extLst>
          </p:cNvPr>
          <p:cNvSpPr>
            <a:spLocks noGrp="1"/>
          </p:cNvSpPr>
          <p:nvPr>
            <p:ph type="sldNum" sz="quarter" idx="10"/>
          </p:nvPr>
        </p:nvSpPr>
        <p:spPr/>
        <p:txBody>
          <a:bodyPr/>
          <a:lstStyle/>
          <a:p>
            <a:pPr>
              <a:defRPr/>
            </a:pPr>
            <a:fld id="{9CA19226-EC7D-4532-A434-933B205B1FFA}" type="slidenum">
              <a:rPr lang="en-US" altLang="en-US" b="1" smtClean="0"/>
              <a:pPr>
                <a:defRPr/>
              </a:pPr>
              <a:t>12</a:t>
            </a:fld>
            <a:endParaRPr lang="en-US" altLang="en-US" b="1" dirty="0"/>
          </a:p>
        </p:txBody>
      </p:sp>
    </p:spTree>
    <p:extLst>
      <p:ext uri="{BB962C8B-B14F-4D97-AF65-F5344CB8AC3E}">
        <p14:creationId xmlns:p14="http://schemas.microsoft.com/office/powerpoint/2010/main" val="4293134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landscaping plan</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A landscaping plan will be required with the SUP application, which will:</a:t>
            </a:r>
          </a:p>
          <a:p>
            <a:pPr lvl="1"/>
            <a:r>
              <a:rPr lang="en-US" dirty="0"/>
              <a:t>Maximize preservation of existing trees and vegetation.</a:t>
            </a:r>
          </a:p>
          <a:p>
            <a:pPr lvl="1"/>
            <a:r>
              <a:rPr lang="en-US" dirty="0"/>
              <a:t>Include tree inventory.</a:t>
            </a:r>
          </a:p>
          <a:p>
            <a:pPr lvl="1"/>
            <a:r>
              <a:rPr lang="en-US" dirty="0"/>
              <a:t>Existing plant material must consist of a mix of evergreen and deciduous trees.</a:t>
            </a:r>
          </a:p>
          <a:p>
            <a:pPr lvl="1"/>
            <a:r>
              <a:rPr lang="en-US" dirty="0"/>
              <a:t>For new vegetative buffer, native and pollinator-friendly plant species are preferred.</a:t>
            </a:r>
          </a:p>
          <a:p>
            <a:pPr lvl="2"/>
            <a:r>
              <a:rPr lang="en-US" dirty="0"/>
              <a:t>The evergreens must have a minimum planting height of eight feet.</a:t>
            </a:r>
          </a:p>
          <a:p>
            <a:pPr lvl="2"/>
            <a:r>
              <a:rPr lang="en-US" dirty="0"/>
              <a:t>Deciduous trees must have a minimum 2 inch caliper. </a:t>
            </a:r>
          </a:p>
          <a:p>
            <a:pPr lvl="1"/>
            <a:r>
              <a:rPr lang="en-US" dirty="0"/>
              <a:t>All landscaping shown on the approved plan shall be installed prior to beginning power production.</a:t>
            </a:r>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13</a:t>
            </a:fld>
            <a:endParaRPr lang="en-US" altLang="en-US" b="1" dirty="0"/>
          </a:p>
        </p:txBody>
      </p:sp>
    </p:spTree>
    <p:extLst>
      <p:ext uri="{BB962C8B-B14F-4D97-AF65-F5344CB8AC3E}">
        <p14:creationId xmlns:p14="http://schemas.microsoft.com/office/powerpoint/2010/main" val="3676725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vegetation management, E&amp;S</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Vegetation management plan</a:t>
            </a:r>
          </a:p>
          <a:p>
            <a:pPr lvl="1"/>
            <a:r>
              <a:rPr lang="en-US" dirty="0"/>
              <a:t>Description of ground cover, plan for management.</a:t>
            </a:r>
          </a:p>
          <a:p>
            <a:pPr lvl="1"/>
            <a:r>
              <a:rPr lang="en-US" dirty="0"/>
              <a:t>Only biodegradable soap and water may be used to clean surface of solar panels.</a:t>
            </a:r>
          </a:p>
          <a:p>
            <a:r>
              <a:rPr lang="en-US" dirty="0"/>
              <a:t>Erosion &amp; sediment control plan</a:t>
            </a:r>
          </a:p>
          <a:p>
            <a:pPr lvl="1"/>
            <a:r>
              <a:rPr lang="en-US" dirty="0"/>
              <a:t>Must be approved by Soil and Water Conservation District and DEQ prior to land disturbance.</a:t>
            </a:r>
          </a:p>
          <a:p>
            <a:pPr lvl="1"/>
            <a:r>
              <a:rPr lang="en-US" dirty="0"/>
              <a:t>No topsoil may be removed from the site, but must be used onsite.</a:t>
            </a:r>
          </a:p>
          <a:p>
            <a:pPr lvl="1"/>
            <a:r>
              <a:rPr lang="en-US" dirty="0"/>
              <a:t>Applicant may be required to fund a third-party E&amp;S control inspector during construction, to be chosen by County Planning Director.</a:t>
            </a:r>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14</a:t>
            </a:fld>
            <a:endParaRPr lang="en-US" altLang="en-US" b="1" dirty="0"/>
          </a:p>
        </p:txBody>
      </p:sp>
    </p:spTree>
    <p:extLst>
      <p:ext uri="{BB962C8B-B14F-4D97-AF65-F5344CB8AC3E}">
        <p14:creationId xmlns:p14="http://schemas.microsoft.com/office/powerpoint/2010/main" val="27682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slopes, historic resources</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Panels shall not be installed on steep slopes of 20% or greater; such slopes must remain undisturbed to the maximum extent practicable.</a:t>
            </a:r>
          </a:p>
          <a:p>
            <a:r>
              <a:rPr lang="en-US" dirty="0"/>
              <a:t>Impact analysis is required for historical and cultural resources, including grave sites. If any such resources are identified, analysis shall include a proposed plan to preserve and protect them through avoidance, minimization or mitigation.</a:t>
            </a:r>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15</a:t>
            </a:fld>
            <a:endParaRPr lang="en-US" altLang="en-US" b="1" dirty="0"/>
          </a:p>
        </p:txBody>
      </p:sp>
    </p:spTree>
    <p:extLst>
      <p:ext uri="{BB962C8B-B14F-4D97-AF65-F5344CB8AC3E}">
        <p14:creationId xmlns:p14="http://schemas.microsoft.com/office/powerpoint/2010/main" val="30884783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a:xfrm>
            <a:off x="812800" y="228600"/>
            <a:ext cx="10922000" cy="762000"/>
          </a:xfrm>
        </p:spPr>
        <p:txBody>
          <a:bodyPr/>
          <a:lstStyle/>
          <a:p>
            <a:r>
              <a:rPr lang="en-US" dirty="0"/>
              <a:t>Supplemental regulations – groundwater, emergency response</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Groundwater monitoring must take place before construction, upon completion of construction, every five years during the operation of the USSGF, and upon completion of decommissioning. Results must be provided to County Planning Director. </a:t>
            </a:r>
          </a:p>
          <a:p>
            <a:r>
              <a:rPr lang="en-US" dirty="0"/>
              <a:t>Before completion of construction, the facility owner or operator must provide the County Planning Director with an emergency management plan for all phases of the life of the facility. </a:t>
            </a:r>
          </a:p>
          <a:p>
            <a:r>
              <a:rPr lang="en-US" dirty="0"/>
              <a:t>Emergency personnel must be provided a </a:t>
            </a:r>
            <a:r>
              <a:rPr lang="en-US" dirty="0" err="1"/>
              <a:t>knox</a:t>
            </a:r>
            <a:r>
              <a:rPr lang="en-US" dirty="0"/>
              <a:t> box or code to access the property.</a:t>
            </a:r>
          </a:p>
          <a:p>
            <a:r>
              <a:rPr lang="en-US" dirty="0"/>
              <a:t>Owner/operator must coordinate plans and training with Fluvanna Fire and Rescue.</a:t>
            </a:r>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16</a:t>
            </a:fld>
            <a:endParaRPr lang="en-US" altLang="en-US" b="1" dirty="0"/>
          </a:p>
        </p:txBody>
      </p:sp>
    </p:spTree>
    <p:extLst>
      <p:ext uri="{BB962C8B-B14F-4D97-AF65-F5344CB8AC3E}">
        <p14:creationId xmlns:p14="http://schemas.microsoft.com/office/powerpoint/2010/main" val="2073220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a:xfrm>
            <a:off x="812800" y="228600"/>
            <a:ext cx="10922000" cy="762000"/>
          </a:xfrm>
        </p:spPr>
        <p:txBody>
          <a:bodyPr/>
          <a:lstStyle/>
          <a:p>
            <a:r>
              <a:rPr lang="en-US" dirty="0"/>
              <a:t>Supplemental regulations – decommissioning</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Draft decommissioning and reclamation plan must be submitted and approved before permit issuance.</a:t>
            </a:r>
          </a:p>
          <a:p>
            <a:r>
              <a:rPr lang="en-US" dirty="0"/>
              <a:t>Decommissioning plans to be updated every five years.</a:t>
            </a:r>
          </a:p>
          <a:p>
            <a:r>
              <a:rPr lang="en-US" dirty="0"/>
              <a:t>USSGFs that have not been in active and continuous service for a period of six months must be removed at the expense of the owner or operator.</a:t>
            </a:r>
          </a:p>
          <a:p>
            <a:r>
              <a:rPr lang="en-US" dirty="0"/>
              <a:t>Surety agreement in the full amount of estimated decommissioning costs must be submitted before a building or land disturbing permit is issued.</a:t>
            </a:r>
          </a:p>
          <a:p>
            <a:r>
              <a:rPr lang="en-US" dirty="0"/>
              <a:t>Panels must be recycled at a certified recycling facility.</a:t>
            </a:r>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17</a:t>
            </a:fld>
            <a:endParaRPr lang="en-US" altLang="en-US" b="1" dirty="0"/>
          </a:p>
        </p:txBody>
      </p:sp>
    </p:spTree>
    <p:extLst>
      <p:ext uri="{BB962C8B-B14F-4D97-AF65-F5344CB8AC3E}">
        <p14:creationId xmlns:p14="http://schemas.microsoft.com/office/powerpoint/2010/main" val="4079748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B4DD-F31D-40CD-ABE9-1FD68FC0B893}"/>
              </a:ext>
            </a:extLst>
          </p:cNvPr>
          <p:cNvSpPr>
            <a:spLocks noGrp="1"/>
          </p:cNvSpPr>
          <p:nvPr>
            <p:ph type="title"/>
          </p:nvPr>
        </p:nvSpPr>
        <p:spPr/>
        <p:txBody>
          <a:bodyPr/>
          <a:lstStyle/>
          <a:p>
            <a:r>
              <a:rPr lang="en-US" dirty="0"/>
              <a:t>Supplemental Regulations – Review of USSGFs</a:t>
            </a:r>
          </a:p>
        </p:txBody>
      </p:sp>
      <p:sp>
        <p:nvSpPr>
          <p:cNvPr id="3" name="Content Placeholder 2">
            <a:extLst>
              <a:ext uri="{FF2B5EF4-FFF2-40B4-BE49-F238E27FC236}">
                <a16:creationId xmlns:a16="http://schemas.microsoft.com/office/drawing/2014/main" id="{0DACECD8-9BFE-4755-83AE-824F52F4F60D}"/>
              </a:ext>
            </a:extLst>
          </p:cNvPr>
          <p:cNvSpPr>
            <a:spLocks noGrp="1"/>
          </p:cNvSpPr>
          <p:nvPr>
            <p:ph idx="1"/>
          </p:nvPr>
        </p:nvSpPr>
        <p:spPr/>
        <p:txBody>
          <a:bodyPr/>
          <a:lstStyle/>
          <a:p>
            <a:r>
              <a:rPr lang="en-US" dirty="0"/>
              <a:t>The County may engage independent third-party consultants to review special use permit applications and associated documents for completeness and compliance with applicable County, state and federal laws. Any costs associated with the review shall be paid by the applicant.</a:t>
            </a:r>
          </a:p>
          <a:p>
            <a:r>
              <a:rPr lang="en-US" dirty="0"/>
              <a:t>In issuing any special use permit for a USSGF, the Board of Supervisors may waive or modify any of the requirements of this article.</a:t>
            </a:r>
          </a:p>
          <a:p>
            <a:r>
              <a:rPr lang="en-US" dirty="0"/>
              <a:t>The property will be subject to inspection by County officers and employees upon reasonable notice to the owner/operator of the USSGF.</a:t>
            </a:r>
          </a:p>
        </p:txBody>
      </p:sp>
      <p:sp>
        <p:nvSpPr>
          <p:cNvPr id="4" name="Slide Number Placeholder 3">
            <a:extLst>
              <a:ext uri="{FF2B5EF4-FFF2-40B4-BE49-F238E27FC236}">
                <a16:creationId xmlns:a16="http://schemas.microsoft.com/office/drawing/2014/main" id="{252EA48C-E0BA-4659-96BE-76CC50176442}"/>
              </a:ext>
            </a:extLst>
          </p:cNvPr>
          <p:cNvSpPr>
            <a:spLocks noGrp="1"/>
          </p:cNvSpPr>
          <p:nvPr>
            <p:ph type="sldNum" sz="quarter" idx="10"/>
          </p:nvPr>
        </p:nvSpPr>
        <p:spPr/>
        <p:txBody>
          <a:bodyPr/>
          <a:lstStyle/>
          <a:p>
            <a:pPr>
              <a:defRPr/>
            </a:pPr>
            <a:fld id="{9CA19226-EC7D-4532-A434-933B205B1FFA}" type="slidenum">
              <a:rPr lang="en-US" altLang="en-US" b="1" smtClean="0"/>
              <a:pPr>
                <a:defRPr/>
              </a:pPr>
              <a:t>18</a:t>
            </a:fld>
            <a:endParaRPr lang="en-US" altLang="en-US" b="1" dirty="0"/>
          </a:p>
        </p:txBody>
      </p:sp>
    </p:spTree>
    <p:extLst>
      <p:ext uri="{BB962C8B-B14F-4D97-AF65-F5344CB8AC3E}">
        <p14:creationId xmlns:p14="http://schemas.microsoft.com/office/powerpoint/2010/main" val="9352791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B4DD-F31D-40CD-ABE9-1FD68FC0B893}"/>
              </a:ext>
            </a:extLst>
          </p:cNvPr>
          <p:cNvSpPr>
            <a:spLocks noGrp="1"/>
          </p:cNvSpPr>
          <p:nvPr>
            <p:ph type="title"/>
          </p:nvPr>
        </p:nvSpPr>
        <p:spPr/>
        <p:txBody>
          <a:bodyPr/>
          <a:lstStyle/>
          <a:p>
            <a:r>
              <a:rPr lang="en-US" dirty="0"/>
              <a:t>ZTA 24:04</a:t>
            </a:r>
          </a:p>
        </p:txBody>
      </p:sp>
      <p:sp>
        <p:nvSpPr>
          <p:cNvPr id="3" name="Content Placeholder 2">
            <a:extLst>
              <a:ext uri="{FF2B5EF4-FFF2-40B4-BE49-F238E27FC236}">
                <a16:creationId xmlns:a16="http://schemas.microsoft.com/office/drawing/2014/main" id="{0DACECD8-9BFE-4755-83AE-824F52F4F60D}"/>
              </a:ext>
            </a:extLst>
          </p:cNvPr>
          <p:cNvSpPr>
            <a:spLocks noGrp="1"/>
          </p:cNvSpPr>
          <p:nvPr>
            <p:ph idx="1"/>
          </p:nvPr>
        </p:nvSpPr>
        <p:spPr>
          <a:xfrm>
            <a:off x="812800" y="1904999"/>
            <a:ext cx="10464800" cy="2971801"/>
          </a:xfrm>
        </p:spPr>
        <p:txBody>
          <a:bodyPr/>
          <a:lstStyle/>
          <a:p>
            <a:pPr marL="0" indent="0" algn="ctr">
              <a:buNone/>
            </a:pPr>
            <a:r>
              <a:rPr lang="en-US" altLang="en-US" sz="8800" dirty="0">
                <a:effectLst>
                  <a:outerShdw blurRad="38100" dist="38100" dir="2700000" algn="tl">
                    <a:srgbClr val="000000">
                      <a:alpha val="43137"/>
                    </a:srgbClr>
                  </a:outerShdw>
                </a:effectLst>
              </a:rPr>
              <a:t>Public Hearing</a:t>
            </a:r>
            <a:br>
              <a:rPr lang="en-US" altLang="en-US" sz="8800" dirty="0">
                <a:effectLst>
                  <a:outerShdw blurRad="38100" dist="38100" dir="2700000" algn="tl">
                    <a:srgbClr val="000000">
                      <a:alpha val="43137"/>
                    </a:srgbClr>
                  </a:outerShdw>
                </a:effectLst>
              </a:rPr>
            </a:br>
            <a:r>
              <a:rPr lang="en-US" altLang="en-US" sz="3600" dirty="0">
                <a:effectLst>
                  <a:outerShdw blurRad="38100" dist="38100" dir="2700000" algn="tl">
                    <a:srgbClr val="000000">
                      <a:alpha val="43137"/>
                    </a:srgbClr>
                  </a:outerShdw>
                </a:effectLst>
              </a:rPr>
              <a:t>(with 5 minutes per speaker)</a:t>
            </a:r>
            <a:endParaRPr lang="en-US" sz="36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252EA48C-E0BA-4659-96BE-76CC50176442}"/>
              </a:ext>
            </a:extLst>
          </p:cNvPr>
          <p:cNvSpPr>
            <a:spLocks noGrp="1"/>
          </p:cNvSpPr>
          <p:nvPr>
            <p:ph type="sldNum" sz="quarter" idx="10"/>
          </p:nvPr>
        </p:nvSpPr>
        <p:spPr/>
        <p:txBody>
          <a:bodyPr/>
          <a:lstStyle/>
          <a:p>
            <a:pPr>
              <a:defRPr/>
            </a:pPr>
            <a:fld id="{9CA19226-EC7D-4532-A434-933B205B1FFA}" type="slidenum">
              <a:rPr lang="en-US" altLang="en-US" b="1" smtClean="0"/>
              <a:pPr>
                <a:defRPr/>
              </a:pPr>
              <a:t>19</a:t>
            </a:fld>
            <a:endParaRPr lang="en-US" altLang="en-US" b="1" dirty="0"/>
          </a:p>
        </p:txBody>
      </p:sp>
    </p:spTree>
    <p:extLst>
      <p:ext uri="{BB962C8B-B14F-4D97-AF65-F5344CB8AC3E}">
        <p14:creationId xmlns:p14="http://schemas.microsoft.com/office/powerpoint/2010/main" val="324380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3982D-9398-4E9E-9BD7-47343C396EB0}"/>
              </a:ext>
            </a:extLst>
          </p:cNvPr>
          <p:cNvSpPr>
            <a:spLocks noGrp="1"/>
          </p:cNvSpPr>
          <p:nvPr>
            <p:ph type="title"/>
          </p:nvPr>
        </p:nvSpPr>
        <p:spPr/>
        <p:txBody>
          <a:bodyPr/>
          <a:lstStyle/>
          <a:p>
            <a:r>
              <a:rPr lang="en-US" dirty="0"/>
              <a:t>Removal of Utility Scale Solar in A-1</a:t>
            </a:r>
          </a:p>
        </p:txBody>
      </p:sp>
      <p:sp>
        <p:nvSpPr>
          <p:cNvPr id="3" name="Content Placeholder 2">
            <a:extLst>
              <a:ext uri="{FF2B5EF4-FFF2-40B4-BE49-F238E27FC236}">
                <a16:creationId xmlns:a16="http://schemas.microsoft.com/office/drawing/2014/main" id="{A7B7150A-5742-49E5-BD52-507D2DD887C4}"/>
              </a:ext>
            </a:extLst>
          </p:cNvPr>
          <p:cNvSpPr>
            <a:spLocks noGrp="1"/>
          </p:cNvSpPr>
          <p:nvPr>
            <p:ph idx="1"/>
          </p:nvPr>
        </p:nvSpPr>
        <p:spPr/>
        <p:txBody>
          <a:bodyPr/>
          <a:lstStyle/>
          <a:p>
            <a:r>
              <a:rPr lang="en-US" dirty="0"/>
              <a:t>At the Board of Supervisors’ meeting on July 3, the Board approved the amendment to§22-4-2.2 of the Fluvanna County Code to remove utility scale solar generation facilities as a use allowed by special use permit in the Agricultural, A-1 Zoning District. </a:t>
            </a:r>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6FA8C96C-9F9F-4523-95FA-E99F40872CDD}"/>
              </a:ext>
            </a:extLst>
          </p:cNvPr>
          <p:cNvSpPr>
            <a:spLocks noGrp="1"/>
          </p:cNvSpPr>
          <p:nvPr>
            <p:ph type="sldNum" sz="quarter" idx="10"/>
          </p:nvPr>
        </p:nvSpPr>
        <p:spPr/>
        <p:txBody>
          <a:bodyPr/>
          <a:lstStyle/>
          <a:p>
            <a:pPr>
              <a:defRPr/>
            </a:pPr>
            <a:fld id="{9CA19226-EC7D-4532-A434-933B205B1FFA}" type="slidenum">
              <a:rPr lang="en-US" altLang="en-US" b="1" smtClean="0"/>
              <a:pPr>
                <a:defRPr/>
              </a:pPr>
              <a:t>2</a:t>
            </a:fld>
            <a:endParaRPr lang="en-US" altLang="en-US" b="1" dirty="0"/>
          </a:p>
        </p:txBody>
      </p:sp>
    </p:spTree>
    <p:extLst>
      <p:ext uri="{BB962C8B-B14F-4D97-AF65-F5344CB8AC3E}">
        <p14:creationId xmlns:p14="http://schemas.microsoft.com/office/powerpoint/2010/main" val="476501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B4DD-F31D-40CD-ABE9-1FD68FC0B893}"/>
              </a:ext>
            </a:extLst>
          </p:cNvPr>
          <p:cNvSpPr>
            <a:spLocks noGrp="1"/>
          </p:cNvSpPr>
          <p:nvPr>
            <p:ph type="title"/>
          </p:nvPr>
        </p:nvSpPr>
        <p:spPr/>
        <p:txBody>
          <a:bodyPr/>
          <a:lstStyle/>
          <a:p>
            <a:r>
              <a:rPr lang="en-US" dirty="0"/>
              <a:t>ZTA 24:04</a:t>
            </a:r>
          </a:p>
        </p:txBody>
      </p:sp>
      <p:sp>
        <p:nvSpPr>
          <p:cNvPr id="3" name="Content Placeholder 2">
            <a:extLst>
              <a:ext uri="{FF2B5EF4-FFF2-40B4-BE49-F238E27FC236}">
                <a16:creationId xmlns:a16="http://schemas.microsoft.com/office/drawing/2014/main" id="{0DACECD8-9BFE-4755-83AE-824F52F4F60D}"/>
              </a:ext>
            </a:extLst>
          </p:cNvPr>
          <p:cNvSpPr>
            <a:spLocks noGrp="1"/>
          </p:cNvSpPr>
          <p:nvPr>
            <p:ph idx="1"/>
          </p:nvPr>
        </p:nvSpPr>
        <p:spPr>
          <a:xfrm>
            <a:off x="812800" y="1447801"/>
            <a:ext cx="10464800" cy="4191000"/>
          </a:xfrm>
        </p:spPr>
        <p:txBody>
          <a:bodyPr/>
          <a:lstStyle/>
          <a:p>
            <a:pPr marL="0" indent="0" algn="ctr">
              <a:buNone/>
            </a:pPr>
            <a:r>
              <a:rPr lang="en-US" altLang="en-US" sz="8000" dirty="0">
                <a:effectLst>
                  <a:outerShdw blurRad="38100" dist="38100" dir="2700000" algn="tl">
                    <a:srgbClr val="000000">
                      <a:alpha val="43137"/>
                    </a:srgbClr>
                  </a:outerShdw>
                </a:effectLst>
              </a:rPr>
              <a:t>Planning Commissioners Discussion</a:t>
            </a:r>
            <a:endParaRPr lang="en-US" sz="8000"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252EA48C-E0BA-4659-96BE-76CC50176442}"/>
              </a:ext>
            </a:extLst>
          </p:cNvPr>
          <p:cNvSpPr>
            <a:spLocks noGrp="1"/>
          </p:cNvSpPr>
          <p:nvPr>
            <p:ph type="sldNum" sz="quarter" idx="10"/>
          </p:nvPr>
        </p:nvSpPr>
        <p:spPr/>
        <p:txBody>
          <a:bodyPr/>
          <a:lstStyle/>
          <a:p>
            <a:pPr>
              <a:defRPr/>
            </a:pPr>
            <a:fld id="{9CA19226-EC7D-4532-A434-933B205B1FFA}" type="slidenum">
              <a:rPr lang="en-US" altLang="en-US" b="1" smtClean="0"/>
              <a:pPr>
                <a:defRPr/>
              </a:pPr>
              <a:t>20</a:t>
            </a:fld>
            <a:endParaRPr lang="en-US" altLang="en-US" b="1" dirty="0"/>
          </a:p>
        </p:txBody>
      </p:sp>
    </p:spTree>
    <p:extLst>
      <p:ext uri="{BB962C8B-B14F-4D97-AF65-F5344CB8AC3E}">
        <p14:creationId xmlns:p14="http://schemas.microsoft.com/office/powerpoint/2010/main" val="1632428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BB4DD-F31D-40CD-ABE9-1FD68FC0B893}"/>
              </a:ext>
            </a:extLst>
          </p:cNvPr>
          <p:cNvSpPr>
            <a:spLocks noGrp="1"/>
          </p:cNvSpPr>
          <p:nvPr>
            <p:ph type="title"/>
          </p:nvPr>
        </p:nvSpPr>
        <p:spPr/>
        <p:txBody>
          <a:bodyPr/>
          <a:lstStyle/>
          <a:p>
            <a:r>
              <a:rPr lang="en-US" dirty="0"/>
              <a:t>Planning Commission Recommendation</a:t>
            </a:r>
          </a:p>
        </p:txBody>
      </p:sp>
      <p:sp>
        <p:nvSpPr>
          <p:cNvPr id="3" name="Content Placeholder 2">
            <a:extLst>
              <a:ext uri="{FF2B5EF4-FFF2-40B4-BE49-F238E27FC236}">
                <a16:creationId xmlns:a16="http://schemas.microsoft.com/office/drawing/2014/main" id="{0DACECD8-9BFE-4755-83AE-824F52F4F60D}"/>
              </a:ext>
            </a:extLst>
          </p:cNvPr>
          <p:cNvSpPr>
            <a:spLocks noGrp="1"/>
          </p:cNvSpPr>
          <p:nvPr>
            <p:ph idx="1"/>
          </p:nvPr>
        </p:nvSpPr>
        <p:spPr/>
        <p:txBody>
          <a:bodyPr/>
          <a:lstStyle/>
          <a:p>
            <a:pPr marL="0" indent="0">
              <a:buNone/>
            </a:pPr>
            <a:r>
              <a:rPr lang="en-US" sz="3600" dirty="0"/>
              <a:t>I move that the Planning Commission recommends (approval / denial / deferral) of ZTA 24:04, an ordinance to amend and reordain  the Code of the County of Fluvanna, Virginia by amending §22-2-1, Enacting §§22-3-1 through 22-3-5.4 and Enacting §22-28-1 through 22-28-25 to create a Solar Zoning District and to add supplemental regulations for utility scale solar generation facilities.</a:t>
            </a:r>
          </a:p>
        </p:txBody>
      </p:sp>
      <p:sp>
        <p:nvSpPr>
          <p:cNvPr id="4" name="Slide Number Placeholder 3">
            <a:extLst>
              <a:ext uri="{FF2B5EF4-FFF2-40B4-BE49-F238E27FC236}">
                <a16:creationId xmlns:a16="http://schemas.microsoft.com/office/drawing/2014/main" id="{252EA48C-E0BA-4659-96BE-76CC50176442}"/>
              </a:ext>
            </a:extLst>
          </p:cNvPr>
          <p:cNvSpPr>
            <a:spLocks noGrp="1"/>
          </p:cNvSpPr>
          <p:nvPr>
            <p:ph type="sldNum" sz="quarter" idx="10"/>
          </p:nvPr>
        </p:nvSpPr>
        <p:spPr/>
        <p:txBody>
          <a:bodyPr/>
          <a:lstStyle/>
          <a:p>
            <a:pPr>
              <a:defRPr/>
            </a:pPr>
            <a:fld id="{9CA19226-EC7D-4532-A434-933B205B1FFA}" type="slidenum">
              <a:rPr lang="en-US" altLang="en-US" b="1" smtClean="0"/>
              <a:pPr>
                <a:defRPr/>
              </a:pPr>
              <a:t>21</a:t>
            </a:fld>
            <a:endParaRPr lang="en-US" altLang="en-US" b="1" dirty="0"/>
          </a:p>
        </p:txBody>
      </p:sp>
    </p:spTree>
    <p:extLst>
      <p:ext uri="{BB962C8B-B14F-4D97-AF65-F5344CB8AC3E}">
        <p14:creationId xmlns:p14="http://schemas.microsoft.com/office/powerpoint/2010/main" val="3479833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6109-16D0-4205-96BC-50BD10907342}"/>
              </a:ext>
            </a:extLst>
          </p:cNvPr>
          <p:cNvSpPr>
            <a:spLocks noGrp="1"/>
          </p:cNvSpPr>
          <p:nvPr>
            <p:ph type="title"/>
          </p:nvPr>
        </p:nvSpPr>
        <p:spPr/>
        <p:txBody>
          <a:bodyPr/>
          <a:lstStyle/>
          <a:p>
            <a:r>
              <a:rPr lang="en-US" dirty="0"/>
              <a:t>Creation of new County-wide S-1 District</a:t>
            </a:r>
          </a:p>
        </p:txBody>
      </p:sp>
      <p:sp>
        <p:nvSpPr>
          <p:cNvPr id="3" name="Content Placeholder 2">
            <a:extLst>
              <a:ext uri="{FF2B5EF4-FFF2-40B4-BE49-F238E27FC236}">
                <a16:creationId xmlns:a16="http://schemas.microsoft.com/office/drawing/2014/main" id="{52329B27-993B-4C4C-97BF-791D5068EB3F}"/>
              </a:ext>
            </a:extLst>
          </p:cNvPr>
          <p:cNvSpPr>
            <a:spLocks noGrp="1"/>
          </p:cNvSpPr>
          <p:nvPr>
            <p:ph idx="1"/>
          </p:nvPr>
        </p:nvSpPr>
        <p:spPr/>
        <p:txBody>
          <a:bodyPr/>
          <a:lstStyle/>
          <a:p>
            <a:r>
              <a:rPr lang="en-US" dirty="0"/>
              <a:t>The Solar Ordinance Review Committee has been working on a new proposed zoning district, S-1.</a:t>
            </a:r>
          </a:p>
          <a:p>
            <a:r>
              <a:rPr lang="en-US" dirty="0"/>
              <a:t>The Committee discussed keeping the proposed S-1 district within a certain distance from transmission lines, but ultimately decided to make it available as an option for rezoning County-wide.</a:t>
            </a:r>
          </a:p>
        </p:txBody>
      </p:sp>
      <p:sp>
        <p:nvSpPr>
          <p:cNvPr id="4" name="Slide Number Placeholder 3">
            <a:extLst>
              <a:ext uri="{FF2B5EF4-FFF2-40B4-BE49-F238E27FC236}">
                <a16:creationId xmlns:a16="http://schemas.microsoft.com/office/drawing/2014/main" id="{DA85BF26-C2A8-446F-B60A-56EAF2A4B820}"/>
              </a:ext>
            </a:extLst>
          </p:cNvPr>
          <p:cNvSpPr>
            <a:spLocks noGrp="1"/>
          </p:cNvSpPr>
          <p:nvPr>
            <p:ph type="sldNum" sz="quarter" idx="10"/>
          </p:nvPr>
        </p:nvSpPr>
        <p:spPr/>
        <p:txBody>
          <a:bodyPr/>
          <a:lstStyle/>
          <a:p>
            <a:pPr>
              <a:defRPr/>
            </a:pPr>
            <a:fld id="{9CA19226-EC7D-4532-A434-933B205B1FFA}" type="slidenum">
              <a:rPr lang="en-US" altLang="en-US" b="1" smtClean="0"/>
              <a:pPr>
                <a:defRPr/>
              </a:pPr>
              <a:t>3</a:t>
            </a:fld>
            <a:endParaRPr lang="en-US" altLang="en-US" b="1" dirty="0"/>
          </a:p>
        </p:txBody>
      </p:sp>
    </p:spTree>
    <p:extLst>
      <p:ext uri="{BB962C8B-B14F-4D97-AF65-F5344CB8AC3E}">
        <p14:creationId xmlns:p14="http://schemas.microsoft.com/office/powerpoint/2010/main" val="1714581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C6109-16D0-4205-96BC-50BD10907342}"/>
              </a:ext>
            </a:extLst>
          </p:cNvPr>
          <p:cNvSpPr>
            <a:spLocks noGrp="1"/>
          </p:cNvSpPr>
          <p:nvPr>
            <p:ph type="title"/>
          </p:nvPr>
        </p:nvSpPr>
        <p:spPr/>
        <p:txBody>
          <a:bodyPr/>
          <a:lstStyle/>
          <a:p>
            <a:r>
              <a:rPr lang="en-US" dirty="0"/>
              <a:t>Creation of new County-wide S-1 District</a:t>
            </a:r>
          </a:p>
        </p:txBody>
      </p:sp>
      <p:sp>
        <p:nvSpPr>
          <p:cNvPr id="3" name="Content Placeholder 2">
            <a:extLst>
              <a:ext uri="{FF2B5EF4-FFF2-40B4-BE49-F238E27FC236}">
                <a16:creationId xmlns:a16="http://schemas.microsoft.com/office/drawing/2014/main" id="{52329B27-993B-4C4C-97BF-791D5068EB3F}"/>
              </a:ext>
            </a:extLst>
          </p:cNvPr>
          <p:cNvSpPr>
            <a:spLocks noGrp="1"/>
          </p:cNvSpPr>
          <p:nvPr>
            <p:ph idx="1"/>
          </p:nvPr>
        </p:nvSpPr>
        <p:spPr/>
        <p:txBody>
          <a:bodyPr/>
          <a:lstStyle/>
          <a:p>
            <a:r>
              <a:rPr lang="en-US" dirty="0"/>
              <a:t>S-1 keeps the following by-right A-1 uses: agriculture, conservation areas, farm sales, accessory uses, non-commercial cemeteries, non-commercial greenhouses, small-scale solar generating facilities, and minor utilities.</a:t>
            </a:r>
          </a:p>
          <a:p>
            <a:r>
              <a:rPr lang="en-US" dirty="0"/>
              <a:t>S-1 keeps the following SUP-only A-1 uses: agricultural enterprise, wholesale agricultural sales, commercial livestock feed lots and sales yards, communications services, minor-scale solar generating facilities, telecommunication facilities, and major utilities.</a:t>
            </a:r>
          </a:p>
          <a:p>
            <a:r>
              <a:rPr lang="en-US" dirty="0"/>
              <a:t>S-1 adds utility-scale solar generating facilities as use permitted by SUP only.</a:t>
            </a:r>
          </a:p>
        </p:txBody>
      </p:sp>
      <p:sp>
        <p:nvSpPr>
          <p:cNvPr id="4" name="Slide Number Placeholder 3">
            <a:extLst>
              <a:ext uri="{FF2B5EF4-FFF2-40B4-BE49-F238E27FC236}">
                <a16:creationId xmlns:a16="http://schemas.microsoft.com/office/drawing/2014/main" id="{DA85BF26-C2A8-446F-B60A-56EAF2A4B820}"/>
              </a:ext>
            </a:extLst>
          </p:cNvPr>
          <p:cNvSpPr>
            <a:spLocks noGrp="1"/>
          </p:cNvSpPr>
          <p:nvPr>
            <p:ph type="sldNum" sz="quarter" idx="10"/>
          </p:nvPr>
        </p:nvSpPr>
        <p:spPr/>
        <p:txBody>
          <a:bodyPr/>
          <a:lstStyle/>
          <a:p>
            <a:pPr>
              <a:defRPr/>
            </a:pPr>
            <a:fld id="{9CA19226-EC7D-4532-A434-933B205B1FFA}" type="slidenum">
              <a:rPr lang="en-US" altLang="en-US" b="1" smtClean="0"/>
              <a:pPr>
                <a:defRPr/>
              </a:pPr>
              <a:t>4</a:t>
            </a:fld>
            <a:endParaRPr lang="en-US" altLang="en-US" b="1" dirty="0"/>
          </a:p>
        </p:txBody>
      </p:sp>
    </p:spTree>
    <p:extLst>
      <p:ext uri="{BB962C8B-B14F-4D97-AF65-F5344CB8AC3E}">
        <p14:creationId xmlns:p14="http://schemas.microsoft.com/office/powerpoint/2010/main" val="201671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overview and max. acreage</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The Committee is also developing a new Article 28, supplemental regulations to regulate the siting, construction, management and decommissioning of utility-scale solar generation facilities (USSGFs).</a:t>
            </a:r>
          </a:p>
          <a:p>
            <a:r>
              <a:rPr lang="en-US" dirty="0"/>
              <a:t>The maximum size for any USSGF is 500 acres, and no more than three percent of total County acreage (approx. 5400 acres) may be used for USSGFs and no more than one (1) percent of the total County acreage within each election district (approximately 1800 acres) may be used for USSGFs. </a:t>
            </a:r>
          </a:p>
          <a:p>
            <a:pPr marL="0" indent="0">
              <a:buNone/>
            </a:pPr>
            <a:endParaRPr lang="en-US" dirty="0"/>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5</a:t>
            </a:fld>
            <a:endParaRPr lang="en-US" altLang="en-US" b="1" dirty="0"/>
          </a:p>
        </p:txBody>
      </p:sp>
    </p:spTree>
    <p:extLst>
      <p:ext uri="{BB962C8B-B14F-4D97-AF65-F5344CB8AC3E}">
        <p14:creationId xmlns:p14="http://schemas.microsoft.com/office/powerpoint/2010/main" val="3494104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Acreage by District</a:t>
            </a:r>
          </a:p>
        </p:txBody>
      </p:sp>
      <p:graphicFrame>
        <p:nvGraphicFramePr>
          <p:cNvPr id="6" name="Content Placeholder 5">
            <a:extLst>
              <a:ext uri="{FF2B5EF4-FFF2-40B4-BE49-F238E27FC236}">
                <a16:creationId xmlns:a16="http://schemas.microsoft.com/office/drawing/2014/main" id="{5EF73BEA-A339-444D-B8CC-C71576045E61}"/>
              </a:ext>
            </a:extLst>
          </p:cNvPr>
          <p:cNvGraphicFramePr>
            <a:graphicFrameLocks noGrp="1"/>
          </p:cNvGraphicFramePr>
          <p:nvPr>
            <p:ph idx="1"/>
            <p:extLst>
              <p:ext uri="{D42A27DB-BD31-4B8C-83A1-F6EECF244321}">
                <p14:modId xmlns:p14="http://schemas.microsoft.com/office/powerpoint/2010/main" val="2083877383"/>
              </p:ext>
            </p:extLst>
          </p:nvPr>
        </p:nvGraphicFramePr>
        <p:xfrm>
          <a:off x="812800" y="1219200"/>
          <a:ext cx="10464800" cy="2219960"/>
        </p:xfrm>
        <a:graphic>
          <a:graphicData uri="http://schemas.openxmlformats.org/drawingml/2006/table">
            <a:tbl>
              <a:tblPr firstRow="1" bandRow="1">
                <a:tableStyleId>{5C22544A-7EE6-4342-B048-85BDC9FD1C3A}</a:tableStyleId>
              </a:tblPr>
              <a:tblGrid>
                <a:gridCol w="1701800">
                  <a:extLst>
                    <a:ext uri="{9D8B030D-6E8A-4147-A177-3AD203B41FA5}">
                      <a16:colId xmlns:a16="http://schemas.microsoft.com/office/drawing/2014/main" val="1874173572"/>
                    </a:ext>
                  </a:extLst>
                </a:gridCol>
                <a:gridCol w="1905000">
                  <a:extLst>
                    <a:ext uri="{9D8B030D-6E8A-4147-A177-3AD203B41FA5}">
                      <a16:colId xmlns:a16="http://schemas.microsoft.com/office/drawing/2014/main" val="1758445569"/>
                    </a:ext>
                  </a:extLst>
                </a:gridCol>
                <a:gridCol w="2743200">
                  <a:extLst>
                    <a:ext uri="{9D8B030D-6E8A-4147-A177-3AD203B41FA5}">
                      <a16:colId xmlns:a16="http://schemas.microsoft.com/office/drawing/2014/main" val="856333923"/>
                    </a:ext>
                  </a:extLst>
                </a:gridCol>
                <a:gridCol w="4114800">
                  <a:extLst>
                    <a:ext uri="{9D8B030D-6E8A-4147-A177-3AD203B41FA5}">
                      <a16:colId xmlns:a16="http://schemas.microsoft.com/office/drawing/2014/main" val="2928430438"/>
                    </a:ext>
                  </a:extLst>
                </a:gridCol>
              </a:tblGrid>
              <a:tr h="294640">
                <a:tc>
                  <a:txBody>
                    <a:bodyPr/>
                    <a:lstStyle/>
                    <a:p>
                      <a:r>
                        <a:rPr lang="en-US" dirty="0"/>
                        <a:t>District</a:t>
                      </a:r>
                    </a:p>
                  </a:txBody>
                  <a:tcPr/>
                </a:tc>
                <a:tc>
                  <a:txBody>
                    <a:bodyPr/>
                    <a:lstStyle/>
                    <a:p>
                      <a:r>
                        <a:rPr lang="en-US" dirty="0"/>
                        <a:t>Total Acreage</a:t>
                      </a:r>
                    </a:p>
                  </a:txBody>
                  <a:tcPr/>
                </a:tc>
                <a:tc>
                  <a:txBody>
                    <a:bodyPr/>
                    <a:lstStyle/>
                    <a:p>
                      <a:r>
                        <a:rPr lang="en-US" dirty="0"/>
                        <a:t>1% of Total Acreage (*)</a:t>
                      </a:r>
                    </a:p>
                  </a:txBody>
                  <a:tcPr/>
                </a:tc>
                <a:tc>
                  <a:txBody>
                    <a:bodyPr/>
                    <a:lstStyle/>
                    <a:p>
                      <a:r>
                        <a:rPr lang="en-US" dirty="0"/>
                        <a:t>Percentage that is 1,800 acres (*)</a:t>
                      </a:r>
                    </a:p>
                  </a:txBody>
                  <a:tcPr/>
                </a:tc>
                <a:extLst>
                  <a:ext uri="{0D108BD9-81ED-4DB2-BD59-A6C34878D82A}">
                    <a16:rowId xmlns:a16="http://schemas.microsoft.com/office/drawing/2014/main" val="2279324338"/>
                  </a:ext>
                </a:extLst>
              </a:tr>
              <a:tr h="370840">
                <a:tc>
                  <a:txBody>
                    <a:bodyPr/>
                    <a:lstStyle/>
                    <a:p>
                      <a:r>
                        <a:rPr lang="en-US" dirty="0"/>
                        <a:t>Columbia</a:t>
                      </a:r>
                    </a:p>
                  </a:txBody>
                  <a:tcPr/>
                </a:tc>
                <a:tc>
                  <a:txBody>
                    <a:bodyPr/>
                    <a:lstStyle/>
                    <a:p>
                      <a:r>
                        <a:rPr lang="en-US" dirty="0"/>
                        <a:t>66,458.732 ac.</a:t>
                      </a:r>
                    </a:p>
                  </a:txBody>
                  <a:tcPr/>
                </a:tc>
                <a:tc>
                  <a:txBody>
                    <a:bodyPr/>
                    <a:lstStyle/>
                    <a:p>
                      <a:r>
                        <a:rPr lang="en-US" dirty="0"/>
                        <a:t>664.59 ac.</a:t>
                      </a:r>
                    </a:p>
                  </a:txBody>
                  <a:tcPr/>
                </a:tc>
                <a:tc>
                  <a:txBody>
                    <a:bodyPr/>
                    <a:lstStyle/>
                    <a:p>
                      <a:r>
                        <a:rPr lang="en-US" dirty="0"/>
                        <a:t>2.7%</a:t>
                      </a:r>
                    </a:p>
                  </a:txBody>
                  <a:tcPr/>
                </a:tc>
                <a:extLst>
                  <a:ext uri="{0D108BD9-81ED-4DB2-BD59-A6C34878D82A}">
                    <a16:rowId xmlns:a16="http://schemas.microsoft.com/office/drawing/2014/main" val="38575938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Cunningham</a:t>
                      </a:r>
                    </a:p>
                  </a:txBody>
                  <a:tcPr/>
                </a:tc>
                <a:tc>
                  <a:txBody>
                    <a:bodyPr/>
                    <a:lstStyle/>
                    <a:p>
                      <a:r>
                        <a:rPr lang="en-US" dirty="0"/>
                        <a:t>31,234.876 ac.</a:t>
                      </a:r>
                    </a:p>
                  </a:txBody>
                  <a:tcPr/>
                </a:tc>
                <a:tc>
                  <a:txBody>
                    <a:bodyPr/>
                    <a:lstStyle/>
                    <a:p>
                      <a:r>
                        <a:rPr lang="en-US" dirty="0"/>
                        <a:t>312.35 ac.</a:t>
                      </a:r>
                    </a:p>
                  </a:txBody>
                  <a:tcPr/>
                </a:tc>
                <a:tc>
                  <a:txBody>
                    <a:bodyPr/>
                    <a:lstStyle/>
                    <a:p>
                      <a:r>
                        <a:rPr lang="en-US" dirty="0"/>
                        <a:t>5.76%</a:t>
                      </a:r>
                    </a:p>
                  </a:txBody>
                  <a:tcPr/>
                </a:tc>
                <a:extLst>
                  <a:ext uri="{0D108BD9-81ED-4DB2-BD59-A6C34878D82A}">
                    <a16:rowId xmlns:a16="http://schemas.microsoft.com/office/drawing/2014/main" val="1909544846"/>
                  </a:ext>
                </a:extLst>
              </a:tr>
              <a:tr h="370840">
                <a:tc>
                  <a:txBody>
                    <a:bodyPr/>
                    <a:lstStyle/>
                    <a:p>
                      <a:r>
                        <a:rPr lang="en-US" dirty="0"/>
                        <a:t>Fork Union</a:t>
                      </a:r>
                    </a:p>
                  </a:txBody>
                  <a:tcPr/>
                </a:tc>
                <a:tc>
                  <a:txBody>
                    <a:bodyPr/>
                    <a:lstStyle/>
                    <a:p>
                      <a:r>
                        <a:rPr lang="en-US" dirty="0"/>
                        <a:t>71,817.875 ac.</a:t>
                      </a:r>
                    </a:p>
                  </a:txBody>
                  <a:tcPr/>
                </a:tc>
                <a:tc>
                  <a:txBody>
                    <a:bodyPr/>
                    <a:lstStyle/>
                    <a:p>
                      <a:r>
                        <a:rPr lang="en-US" dirty="0"/>
                        <a:t>718.18 ac.</a:t>
                      </a:r>
                    </a:p>
                  </a:txBody>
                  <a:tcPr/>
                </a:tc>
                <a:tc>
                  <a:txBody>
                    <a:bodyPr/>
                    <a:lstStyle/>
                    <a:p>
                      <a:r>
                        <a:rPr lang="en-US" dirty="0"/>
                        <a:t>2.5%</a:t>
                      </a:r>
                    </a:p>
                  </a:txBody>
                  <a:tcPr/>
                </a:tc>
                <a:extLst>
                  <a:ext uri="{0D108BD9-81ED-4DB2-BD59-A6C34878D82A}">
                    <a16:rowId xmlns:a16="http://schemas.microsoft.com/office/drawing/2014/main" val="833951680"/>
                  </a:ext>
                </a:extLst>
              </a:tr>
              <a:tr h="370840">
                <a:tc>
                  <a:txBody>
                    <a:bodyPr/>
                    <a:lstStyle/>
                    <a:p>
                      <a:r>
                        <a:rPr lang="en-US" dirty="0"/>
                        <a:t>Palmyra</a:t>
                      </a:r>
                    </a:p>
                  </a:txBody>
                  <a:tcPr/>
                </a:tc>
                <a:tc>
                  <a:txBody>
                    <a:bodyPr/>
                    <a:lstStyle/>
                    <a:p>
                      <a:r>
                        <a:rPr lang="en-US" dirty="0"/>
                        <a:t>15,048.296 ac.</a:t>
                      </a:r>
                    </a:p>
                  </a:txBody>
                  <a:tcPr/>
                </a:tc>
                <a:tc>
                  <a:txBody>
                    <a:bodyPr/>
                    <a:lstStyle/>
                    <a:p>
                      <a:r>
                        <a:rPr lang="en-US" dirty="0"/>
                        <a:t>150.48 ac.</a:t>
                      </a:r>
                    </a:p>
                  </a:txBody>
                  <a:tcPr/>
                </a:tc>
                <a:tc>
                  <a:txBody>
                    <a:bodyPr/>
                    <a:lstStyle/>
                    <a:p>
                      <a:r>
                        <a:rPr lang="en-US" dirty="0"/>
                        <a:t>11.96%</a:t>
                      </a:r>
                    </a:p>
                  </a:txBody>
                  <a:tcPr/>
                </a:tc>
                <a:extLst>
                  <a:ext uri="{0D108BD9-81ED-4DB2-BD59-A6C34878D82A}">
                    <a16:rowId xmlns:a16="http://schemas.microsoft.com/office/drawing/2014/main" val="2269552495"/>
                  </a:ext>
                </a:extLst>
              </a:tr>
              <a:tr h="370840">
                <a:tc>
                  <a:txBody>
                    <a:bodyPr/>
                    <a:lstStyle/>
                    <a:p>
                      <a:r>
                        <a:rPr lang="en-US" dirty="0" err="1"/>
                        <a:t>Rivanna</a:t>
                      </a:r>
                      <a:endParaRPr lang="en-US" dirty="0"/>
                    </a:p>
                  </a:txBody>
                  <a:tcPr/>
                </a:tc>
                <a:tc>
                  <a:txBody>
                    <a:bodyPr/>
                    <a:lstStyle/>
                    <a:p>
                      <a:r>
                        <a:rPr lang="en-US" dirty="0"/>
                        <a:t>1,843.911 ac.</a:t>
                      </a:r>
                    </a:p>
                  </a:txBody>
                  <a:tcPr/>
                </a:tc>
                <a:tc>
                  <a:txBody>
                    <a:bodyPr/>
                    <a:lstStyle/>
                    <a:p>
                      <a:r>
                        <a:rPr lang="en-US" dirty="0"/>
                        <a:t>18.44 ac.</a:t>
                      </a:r>
                    </a:p>
                  </a:txBody>
                  <a:tcPr/>
                </a:tc>
                <a:tc>
                  <a:txBody>
                    <a:bodyPr/>
                    <a:lstStyle/>
                    <a:p>
                      <a:r>
                        <a:rPr lang="en-US" dirty="0"/>
                        <a:t>97.62%</a:t>
                      </a:r>
                    </a:p>
                  </a:txBody>
                  <a:tcPr/>
                </a:tc>
                <a:extLst>
                  <a:ext uri="{0D108BD9-81ED-4DB2-BD59-A6C34878D82A}">
                    <a16:rowId xmlns:a16="http://schemas.microsoft.com/office/drawing/2014/main" val="2487087759"/>
                  </a:ext>
                </a:extLst>
              </a:tr>
            </a:tbl>
          </a:graphicData>
        </a:graphic>
      </p:graphicFrame>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6</a:t>
            </a:fld>
            <a:endParaRPr lang="en-US" altLang="en-US" b="1" dirty="0"/>
          </a:p>
        </p:txBody>
      </p:sp>
      <p:graphicFrame>
        <p:nvGraphicFramePr>
          <p:cNvPr id="7" name="Table 6">
            <a:extLst>
              <a:ext uri="{FF2B5EF4-FFF2-40B4-BE49-F238E27FC236}">
                <a16:creationId xmlns:a16="http://schemas.microsoft.com/office/drawing/2014/main" id="{78B31B40-0CCC-4EB2-BC67-4D7C68DBCC80}"/>
              </a:ext>
            </a:extLst>
          </p:cNvPr>
          <p:cNvGraphicFramePr>
            <a:graphicFrameLocks noGrp="1"/>
          </p:cNvGraphicFramePr>
          <p:nvPr>
            <p:extLst>
              <p:ext uri="{D42A27DB-BD31-4B8C-83A1-F6EECF244321}">
                <p14:modId xmlns:p14="http://schemas.microsoft.com/office/powerpoint/2010/main" val="104349404"/>
              </p:ext>
            </p:extLst>
          </p:nvPr>
        </p:nvGraphicFramePr>
        <p:xfrm>
          <a:off x="812800" y="1222430"/>
          <a:ext cx="10464800" cy="2219960"/>
        </p:xfrm>
        <a:graphic>
          <a:graphicData uri="http://schemas.openxmlformats.org/drawingml/2006/table">
            <a:tbl>
              <a:tblPr/>
              <a:tblGrid>
                <a:gridCol w="10464800">
                  <a:extLst>
                    <a:ext uri="{9D8B030D-6E8A-4147-A177-3AD203B41FA5}">
                      <a16:colId xmlns:a16="http://schemas.microsoft.com/office/drawing/2014/main" val="2758581597"/>
                    </a:ext>
                  </a:extLst>
                </a:gridCol>
              </a:tblGrid>
              <a:tr h="2219960">
                <a:tc>
                  <a:txBody>
                    <a:bodyPr/>
                    <a:lstStyle/>
                    <a:p>
                      <a:endParaRPr 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2064066203"/>
                  </a:ext>
                </a:extLst>
              </a:tr>
            </a:tbl>
          </a:graphicData>
        </a:graphic>
      </p:graphicFrame>
      <p:sp>
        <p:nvSpPr>
          <p:cNvPr id="8" name="TextBox 7">
            <a:extLst>
              <a:ext uri="{FF2B5EF4-FFF2-40B4-BE49-F238E27FC236}">
                <a16:creationId xmlns:a16="http://schemas.microsoft.com/office/drawing/2014/main" id="{FB379C46-53BA-4F8E-904B-114DF4FB9B54}"/>
              </a:ext>
            </a:extLst>
          </p:cNvPr>
          <p:cNvSpPr txBox="1"/>
          <p:nvPr/>
        </p:nvSpPr>
        <p:spPr>
          <a:xfrm>
            <a:off x="812800" y="3581400"/>
            <a:ext cx="3683000" cy="461665"/>
          </a:xfrm>
          <a:prstGeom prst="rect">
            <a:avLst/>
          </a:prstGeom>
          <a:noFill/>
        </p:spPr>
        <p:txBody>
          <a:bodyPr wrap="square" rtlCol="0">
            <a:spAutoFit/>
          </a:bodyPr>
          <a:lstStyle/>
          <a:p>
            <a:r>
              <a:rPr lang="en-US" b="1" dirty="0">
                <a:solidFill>
                  <a:schemeClr val="tx1"/>
                </a:solidFill>
                <a:latin typeface="Calibri" panose="020F0502020204030204" pitchFamily="34" charset="0"/>
                <a:ea typeface="Calibri" panose="020F0502020204030204" pitchFamily="34" charset="0"/>
                <a:cs typeface="Calibri" panose="020F0502020204030204" pitchFamily="34" charset="0"/>
              </a:rPr>
              <a:t>* Numbers rounded</a:t>
            </a:r>
          </a:p>
        </p:txBody>
      </p:sp>
    </p:spTree>
    <p:extLst>
      <p:ext uri="{BB962C8B-B14F-4D97-AF65-F5344CB8AC3E}">
        <p14:creationId xmlns:p14="http://schemas.microsoft.com/office/powerpoint/2010/main" val="3160287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47B92-8ACB-42B4-A833-1433A0F83635}"/>
              </a:ext>
            </a:extLst>
          </p:cNvPr>
          <p:cNvSpPr>
            <a:spLocks noGrp="1"/>
          </p:cNvSpPr>
          <p:nvPr>
            <p:ph type="title"/>
          </p:nvPr>
        </p:nvSpPr>
        <p:spPr/>
        <p:txBody>
          <a:bodyPr/>
          <a:lstStyle/>
          <a:p>
            <a:r>
              <a:rPr lang="en-US" dirty="0"/>
              <a:t>Supplemental regulations - Setbacks</a:t>
            </a:r>
          </a:p>
        </p:txBody>
      </p:sp>
      <p:sp>
        <p:nvSpPr>
          <p:cNvPr id="3" name="Content Placeholder 2">
            <a:extLst>
              <a:ext uri="{FF2B5EF4-FFF2-40B4-BE49-F238E27FC236}">
                <a16:creationId xmlns:a16="http://schemas.microsoft.com/office/drawing/2014/main" id="{A9D95E23-55B2-41C2-8877-E4B940A099F1}"/>
              </a:ext>
            </a:extLst>
          </p:cNvPr>
          <p:cNvSpPr>
            <a:spLocks noGrp="1"/>
          </p:cNvSpPr>
          <p:nvPr>
            <p:ph idx="1"/>
          </p:nvPr>
        </p:nvSpPr>
        <p:spPr/>
        <p:txBody>
          <a:bodyPr/>
          <a:lstStyle/>
          <a:p>
            <a:r>
              <a:rPr lang="en-US" dirty="0"/>
              <a:t>500 feet from dwellings on the adjacent parcels.</a:t>
            </a:r>
          </a:p>
          <a:p>
            <a:r>
              <a:rPr lang="en-US" dirty="0"/>
              <a:t>375 feet from the adjacent property lines.</a:t>
            </a:r>
          </a:p>
          <a:p>
            <a:r>
              <a:rPr lang="en-US" dirty="0"/>
              <a:t>300 feet from all public right-of-way. </a:t>
            </a:r>
          </a:p>
          <a:p>
            <a:r>
              <a:rPr lang="en-US" dirty="0"/>
              <a:t>500 feet from entrance corridors which include Route 6, US 15, Route 53, and US 250. </a:t>
            </a:r>
          </a:p>
          <a:p>
            <a:r>
              <a:rPr lang="en-US" dirty="0"/>
              <a:t>1,000 feet from the James, </a:t>
            </a:r>
            <a:r>
              <a:rPr lang="en-US" dirty="0" err="1"/>
              <a:t>Rivanna</a:t>
            </a:r>
            <a:r>
              <a:rPr lang="en-US" dirty="0"/>
              <a:t>, and Hardware Rivers, and all lakes.</a:t>
            </a:r>
          </a:p>
          <a:p>
            <a:r>
              <a:rPr lang="en-US" dirty="0"/>
              <a:t>500 feet from ponds and perennial streams.</a:t>
            </a:r>
          </a:p>
        </p:txBody>
      </p:sp>
      <p:sp>
        <p:nvSpPr>
          <p:cNvPr id="4" name="Slide Number Placeholder 3">
            <a:extLst>
              <a:ext uri="{FF2B5EF4-FFF2-40B4-BE49-F238E27FC236}">
                <a16:creationId xmlns:a16="http://schemas.microsoft.com/office/drawing/2014/main" id="{EF25ED85-CF6D-4F47-ADE5-3C162C086AC9}"/>
              </a:ext>
            </a:extLst>
          </p:cNvPr>
          <p:cNvSpPr>
            <a:spLocks noGrp="1"/>
          </p:cNvSpPr>
          <p:nvPr>
            <p:ph type="sldNum" sz="quarter" idx="10"/>
          </p:nvPr>
        </p:nvSpPr>
        <p:spPr/>
        <p:txBody>
          <a:bodyPr/>
          <a:lstStyle/>
          <a:p>
            <a:pPr>
              <a:defRPr/>
            </a:pPr>
            <a:fld id="{9CA19226-EC7D-4532-A434-933B205B1FFA}" type="slidenum">
              <a:rPr lang="en-US" altLang="en-US" b="1" smtClean="0"/>
              <a:pPr>
                <a:defRPr/>
              </a:pPr>
              <a:t>7</a:t>
            </a:fld>
            <a:endParaRPr lang="en-US" altLang="en-US" b="1" dirty="0"/>
          </a:p>
        </p:txBody>
      </p:sp>
    </p:spTree>
    <p:extLst>
      <p:ext uri="{BB962C8B-B14F-4D97-AF65-F5344CB8AC3E}">
        <p14:creationId xmlns:p14="http://schemas.microsoft.com/office/powerpoint/2010/main" val="172519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buffers and screening</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USSGFs must be screened from ground-level view by a vegetative buffer of at least 175 feet, located within the required setback and around the entire perimeter.</a:t>
            </a:r>
          </a:p>
          <a:p>
            <a:r>
              <a:rPr lang="en-US" dirty="0"/>
              <a:t>The owner/developer may use an existing forest buffer, new vegetative screening, or berms.</a:t>
            </a:r>
          </a:p>
          <a:p>
            <a:r>
              <a:rPr lang="en-US" dirty="0"/>
              <a:t>Performance bonds will be posted to ensure maintenance of vegetative buffers, to be released only after decommissioning.</a:t>
            </a:r>
          </a:p>
          <a:p>
            <a:pPr marL="0" indent="0">
              <a:buNone/>
            </a:pPr>
            <a:endParaRPr lang="en-US" dirty="0"/>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8</a:t>
            </a:fld>
            <a:endParaRPr lang="en-US" altLang="en-US" b="1" dirty="0"/>
          </a:p>
        </p:txBody>
      </p:sp>
    </p:spTree>
    <p:extLst>
      <p:ext uri="{BB962C8B-B14F-4D97-AF65-F5344CB8AC3E}">
        <p14:creationId xmlns:p14="http://schemas.microsoft.com/office/powerpoint/2010/main" val="3269435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20219-4B62-406D-857F-D92E6BE0487E}"/>
              </a:ext>
            </a:extLst>
          </p:cNvPr>
          <p:cNvSpPr>
            <a:spLocks noGrp="1"/>
          </p:cNvSpPr>
          <p:nvPr>
            <p:ph type="title"/>
          </p:nvPr>
        </p:nvSpPr>
        <p:spPr/>
        <p:txBody>
          <a:bodyPr/>
          <a:lstStyle/>
          <a:p>
            <a:r>
              <a:rPr lang="en-US" dirty="0"/>
              <a:t>Supplemental regulations – height, fencing, lighting, glare</a:t>
            </a:r>
          </a:p>
        </p:txBody>
      </p:sp>
      <p:sp>
        <p:nvSpPr>
          <p:cNvPr id="3" name="Content Placeholder 2">
            <a:extLst>
              <a:ext uri="{FF2B5EF4-FFF2-40B4-BE49-F238E27FC236}">
                <a16:creationId xmlns:a16="http://schemas.microsoft.com/office/drawing/2014/main" id="{3971EDBB-0B87-41B5-9ACA-CED91C6939FE}"/>
              </a:ext>
            </a:extLst>
          </p:cNvPr>
          <p:cNvSpPr>
            <a:spLocks noGrp="1"/>
          </p:cNvSpPr>
          <p:nvPr>
            <p:ph idx="1"/>
          </p:nvPr>
        </p:nvSpPr>
        <p:spPr/>
        <p:txBody>
          <a:bodyPr/>
          <a:lstStyle/>
          <a:p>
            <a:r>
              <a:rPr lang="en-US" dirty="0"/>
              <a:t>Maximum structure height will be 20 feet above ground.</a:t>
            </a:r>
          </a:p>
          <a:p>
            <a:r>
              <a:rPr lang="en-US" dirty="0"/>
              <a:t>USSGF project area must be enclosed by six-foot high security fencing with opaque screening on the interior of the vegetative buffer, while allowing access corridors for wildlife. </a:t>
            </a:r>
          </a:p>
          <a:p>
            <a:r>
              <a:rPr lang="en-US" dirty="0"/>
              <a:t>Outdoor lighting will be permitted only for security and on-sight maintenance, and shall be shielded and dark sky compliant.</a:t>
            </a:r>
          </a:p>
          <a:p>
            <a:r>
              <a:rPr lang="en-US" dirty="0"/>
              <a:t>Solar panels will be placed to prevent concentrated radiation or glare being directed onto other properties or roads.</a:t>
            </a:r>
          </a:p>
          <a:p>
            <a:pPr marL="0" indent="0">
              <a:buNone/>
            </a:pPr>
            <a:endParaRPr lang="en-US" dirty="0"/>
          </a:p>
        </p:txBody>
      </p:sp>
      <p:sp>
        <p:nvSpPr>
          <p:cNvPr id="4" name="Slide Number Placeholder 3">
            <a:extLst>
              <a:ext uri="{FF2B5EF4-FFF2-40B4-BE49-F238E27FC236}">
                <a16:creationId xmlns:a16="http://schemas.microsoft.com/office/drawing/2014/main" id="{7B040B82-4E5E-4652-83D4-2741C9BDE7EE}"/>
              </a:ext>
            </a:extLst>
          </p:cNvPr>
          <p:cNvSpPr>
            <a:spLocks noGrp="1"/>
          </p:cNvSpPr>
          <p:nvPr>
            <p:ph type="sldNum" sz="quarter" idx="10"/>
          </p:nvPr>
        </p:nvSpPr>
        <p:spPr/>
        <p:txBody>
          <a:bodyPr/>
          <a:lstStyle/>
          <a:p>
            <a:pPr>
              <a:defRPr/>
            </a:pPr>
            <a:fld id="{9CA19226-EC7D-4532-A434-933B205B1FFA}" type="slidenum">
              <a:rPr lang="en-US" altLang="en-US" b="1" smtClean="0"/>
              <a:pPr>
                <a:defRPr/>
              </a:pPr>
              <a:t>9</a:t>
            </a:fld>
            <a:endParaRPr lang="en-US" altLang="en-US" b="1" dirty="0"/>
          </a:p>
        </p:txBody>
      </p:sp>
    </p:spTree>
    <p:extLst>
      <p:ext uri="{BB962C8B-B14F-4D97-AF65-F5344CB8AC3E}">
        <p14:creationId xmlns:p14="http://schemas.microsoft.com/office/powerpoint/2010/main" val="1500844565"/>
      </p:ext>
    </p:extLst>
  </p:cSld>
  <p:clrMapOvr>
    <a:masterClrMapping/>
  </p:clrMapOvr>
</p:sld>
</file>

<file path=ppt/theme/theme1.xml><?xml version="1.0" encoding="utf-8"?>
<a:theme xmlns:a="http://schemas.openxmlformats.org/drawingml/2006/main" name="Secretary of Technology">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ecretary of Technolog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Secretary of Technolog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ecretary of Technolog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retary of Technolog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retary of Technolog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retary of Technolog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retary of Technolog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retary of Technolog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Secretary of Technology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437" row="2">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1B96553-8C7D-403D-A04F-A30A5CCE9F3F}">
  <we:reference id="wa104178141" version="3.1.0.23" store="en-US" storeType="OMEX"/>
  <we:alternateReferences>
    <we:reference id="wa104178141" version="3.1.0.23"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Workpaper" ma:contentTypeID="0x0101009AB8FAD2C557F24AB70AD2918D8C34DB02007C6391596A3B984BB5D4B762FC08B345" ma:contentTypeVersion="2" ma:contentTypeDescription="A document used in an audit or other project." ma:contentTypeScope="" ma:versionID="8e815e8758881ed26351d6deb7983703">
  <xsd:schema xmlns:xsd="http://www.w3.org/2001/XMLSchema" xmlns:xs="http://www.w3.org/2001/XMLSchema" xmlns:p="http://schemas.microsoft.com/office/2006/metadata/properties" xmlns:ns2="c5319f70-28c0-4117-930c-242cd2c3b624" targetNamespace="http://schemas.microsoft.com/office/2006/metadata/properties" ma:root="true" ma:fieldsID="41d7662aa1be442d2cbffe02bcaee1ef" ns2:_="">
    <xsd:import namespace="c5319f70-28c0-4117-930c-242cd2c3b624"/>
    <xsd:element name="properties">
      <xsd:complexType>
        <xsd:sequence>
          <xsd:element name="documentManagement">
            <xsd:complexType>
              <xsd:all>
                <xsd:element ref="ns2:FOIA_x0020_Exempt" minOccurs="0"/>
                <xsd:element ref="ns2:Workpaper_x0020_Status" minOccurs="0"/>
                <xsd:element ref="ns2:Management_x0020_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319f70-28c0-4117-930c-242cd2c3b624" elementFormDefault="qualified">
    <xsd:import namespace="http://schemas.microsoft.com/office/2006/documentManagement/types"/>
    <xsd:import namespace="http://schemas.microsoft.com/office/infopath/2007/PartnerControls"/>
    <xsd:element name="FOIA_x0020_Exempt" ma:index="8" nillable="true" ma:displayName="FOIA Exempt" ma:default="0" ma:description="For Projects, this denotes if project documents are exempt from the Freedom of Information Act by default (this can always be overridden for a particular document). For Project Groups and Project Divisions, this determines the default for Projects created under this Group or Division." ma:internalName="FOIA_x0020_Exempt" ma:readOnly="false">
      <xsd:simpleType>
        <xsd:restriction base="dms:Boolean"/>
      </xsd:simpleType>
    </xsd:element>
    <xsd:element name="Workpaper_x0020_Status" ma:index="9" nillable="true" ma:displayName="Workpaper Status" ma:description="The status of the workpaper." ma:format="Dropdown" ma:internalName="Workpaper_x0020_Status">
      <xsd:simpleType>
        <xsd:restriction base="dms:Choice">
          <xsd:enumeration value="Plan in progress"/>
          <xsd:enumeration value="Plan pending incharge review"/>
          <xsd:enumeration value="Plan pending manager review"/>
          <xsd:enumeration value="Clearing plan comments"/>
          <xsd:enumeration value="Plan approved"/>
          <xsd:enumeration value="Work in progress"/>
          <xsd:enumeration value="Work pending incharge review"/>
          <xsd:enumeration value="Work pending manager review"/>
          <xsd:enumeration value="Clearing work comments"/>
          <xsd:enumeration value="Work complete"/>
        </xsd:restriction>
      </xsd:simpleType>
    </xsd:element>
    <xsd:element name="Management_x0020_Points" ma:index="10" nillable="true" ma:displayName="Management Points" ma:default="0" ma:description="Indicates whether this workpaper contains management points." ma:internalName="Management_x0020_Points">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Project Nam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anagement_x0020_Points xmlns="c5319f70-28c0-4117-930c-242cd2c3b624">false</Management_x0020_Points>
    <FOIA_x0020_Exempt xmlns="c5319f70-28c0-4117-930c-242cd2c3b624">false</FOIA_x0020_Exempt>
    <Workpaper_x0020_Status xmlns="c5319f70-28c0-4117-930c-242cd2c3b624"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4A344E-BAA4-4996-A937-A9E5CE1E8934}">
  <ds:schemaRefs>
    <ds:schemaRef ds:uri="http://schemas.microsoft.com/office/2006/metadata/longProperties"/>
  </ds:schemaRefs>
</ds:datastoreItem>
</file>

<file path=customXml/itemProps2.xml><?xml version="1.0" encoding="utf-8"?>
<ds:datastoreItem xmlns:ds="http://schemas.openxmlformats.org/officeDocument/2006/customXml" ds:itemID="{3F699788-28C6-4C8D-AA87-7548D26EDC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319f70-28c0-4117-930c-242cd2c3b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BB2336-5A74-4B7B-A06B-CAD35FA76ECB}">
  <ds:schemaRefs>
    <ds:schemaRef ds:uri="http://purl.org/dc/terms/"/>
    <ds:schemaRef ds:uri="http://schemas.microsoft.com/office/infopath/2007/PartnerControls"/>
    <ds:schemaRef ds:uri="http://schemas.microsoft.com/office/2006/metadata/properties"/>
    <ds:schemaRef ds:uri="http://schemas.microsoft.com/office/2006/documentManagement/types"/>
    <ds:schemaRef ds:uri="http://purl.org/dc/elements/1.1/"/>
    <ds:schemaRef ds:uri="c5319f70-28c0-4117-930c-242cd2c3b624"/>
    <ds:schemaRef ds:uri="http://www.w3.org/XML/1998/namespace"/>
    <ds:schemaRef ds:uri="http://schemas.openxmlformats.org/package/2006/metadata/core-properties"/>
    <ds:schemaRef ds:uri="http://purl.org/dc/dcmitype/"/>
  </ds:schemaRefs>
</ds:datastoreItem>
</file>

<file path=customXml/itemProps4.xml><?xml version="1.0" encoding="utf-8"?>
<ds:datastoreItem xmlns:ds="http://schemas.openxmlformats.org/officeDocument/2006/customXml" ds:itemID="{8C62AD5B-869C-436A-BABE-12ED8FFD8C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11374</TotalTime>
  <Words>1477</Words>
  <Application>Microsoft Office PowerPoint</Application>
  <PresentationFormat>Widescreen</PresentationFormat>
  <Paragraphs>131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MS PGothic</vt:lpstr>
      <vt:lpstr>Arial</vt:lpstr>
      <vt:lpstr>Calibri</vt:lpstr>
      <vt:lpstr>Times New Roman</vt:lpstr>
      <vt:lpstr>Secretary of Technology</vt:lpstr>
      <vt:lpstr>ZTA 24:04 CREATION OF A NEW SOLAR DISTRICT AND ADDING SUPPLEMENTAL REGULATIONS FOR UTILITY SCALE SOLAR GENERATION FACILITIES</vt:lpstr>
      <vt:lpstr>Removal of Utility Scale Solar in A-1</vt:lpstr>
      <vt:lpstr>Creation of new County-wide S-1 District</vt:lpstr>
      <vt:lpstr>Creation of new County-wide S-1 District</vt:lpstr>
      <vt:lpstr>Supplemental regulations – overview and max. acreage</vt:lpstr>
      <vt:lpstr>Acreage by District</vt:lpstr>
      <vt:lpstr>Supplemental regulations - Setbacks</vt:lpstr>
      <vt:lpstr>Supplemental regulations – buffers and screening</vt:lpstr>
      <vt:lpstr>Supplemental regulations – height, fencing, lighting, glare</vt:lpstr>
      <vt:lpstr>Supplemental regulations – signs, emergency access, noise</vt:lpstr>
      <vt:lpstr>Supplemental regulations – wiring and transmission lines</vt:lpstr>
      <vt:lpstr>Wildlife corridors</vt:lpstr>
      <vt:lpstr>Supplemental regulations – landscaping plan</vt:lpstr>
      <vt:lpstr>Supplemental regulations – vegetation management, E&amp;S</vt:lpstr>
      <vt:lpstr>Supplemental regulations – slopes, historic resources</vt:lpstr>
      <vt:lpstr>Supplemental regulations – groundwater, emergency response</vt:lpstr>
      <vt:lpstr>Supplemental regulations – decommissioning</vt:lpstr>
      <vt:lpstr>Supplemental Regulations – Review of USSGFs</vt:lpstr>
      <vt:lpstr>ZTA 24:04</vt:lpstr>
      <vt:lpstr>ZTA 24:04</vt:lpstr>
      <vt:lpstr>Planning Commission Recommendation</vt:lpstr>
    </vt:vector>
  </TitlesOfParts>
  <Company>Auditor of Public Accounts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RNR</dc:creator>
  <cp:lastModifiedBy>Todd Fortune</cp:lastModifiedBy>
  <cp:revision>413</cp:revision>
  <cp:lastPrinted>2024-09-09T19:43:10Z</cp:lastPrinted>
  <dcterms:created xsi:type="dcterms:W3CDTF">2001-05-30T17:09:17Z</dcterms:created>
  <dcterms:modified xsi:type="dcterms:W3CDTF">2024-09-09T19:43:11Z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0x0101009AB8FAD2C557F24AB70AD2918D8C34DB02007C6391596A3B984BB5D4B762FC08B345</vt:lpwstr>
  </property>
</Properties>
</file>